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5" r:id="rId16"/>
    <p:sldId id="271" r:id="rId17"/>
    <p:sldId id="272" r:id="rId18"/>
    <p:sldId id="273" r:id="rId19"/>
    <p:sldId id="274" r:id="rId20"/>
  </p:sldIdLst>
  <p:sldSz cx="12192000" cy="6858000"/>
  <p:notesSz cx="6797675" cy="9926638"/>
  <p:embeddedFontLst>
    <p:embeddedFont>
      <p:font typeface="Segoe UI" panose="020B0502040204020203" pitchFamily="34" charset="0"/>
      <p:regular r:id="rId22"/>
      <p:bold r:id="rId23"/>
      <p:italic r:id="rId24"/>
      <p:boldItalic r:id="rId25"/>
    </p:embeddedFont>
    <p:embeddedFont>
      <p:font typeface="Proxima Nova Semibold" panose="020B0604020202020204" charset="0"/>
      <p:regular r:id="rId26"/>
      <p:bold r:id="rId27"/>
      <p:boldItalic r:id="rId28"/>
    </p:embeddedFont>
    <p:embeddedFont>
      <p:font typeface="Quattrocento Sans" panose="020B0604020202020204" charset="0"/>
      <p:regular r:id="rId29"/>
      <p:bold r:id="rId30"/>
      <p:italic r:id="rId31"/>
      <p:boldItalic r:id="rId32"/>
    </p:embeddedFont>
    <p:embeddedFont>
      <p:font typeface="Calibri" panose="020F0502020204030204" pitchFamily="34" charset="0"/>
      <p:regular r:id="rId33"/>
      <p:bold r:id="rId34"/>
      <p:italic r:id="rId35"/>
      <p:boldItalic r:id="rId36"/>
    </p:embeddedFont>
    <p:embeddedFont>
      <p:font typeface="Montserrat" panose="02000505000000020004" pitchFamily="2" charset="0"/>
      <p:regular r:id="rId37"/>
    </p:embeddedFont>
    <p:embeddedFont>
      <p:font typeface="Noto Sans" panose="020B0604020202020204" charset="0"/>
      <p:regular r:id="rId38"/>
      <p:bold r:id="rId39"/>
      <p:italic r:id="rId40"/>
      <p:boldItalic r:id="rId41"/>
    </p:embeddedFont>
    <p:embeddedFont>
      <p:font typeface="Proxima Nova" panose="020B0604020202020204" charset="0"/>
      <p:regular r:id="rId42"/>
      <p:bold r:id="rId43"/>
      <p:italic r:id="rId44"/>
      <p:boldItalic r:id="rId4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49" roundtripDataSignature="AMtx7mgbUE96YiuR21kYyozzqH1B6MBgP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3541A86D-731C-42C1-BDC9-A576F090EF4E}">
  <a:tblStyle styleId="{3541A86D-731C-42C1-BDC9-A576F090EF4E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2194EC1C-49FC-4E6A-94D8-37178A71C36C}" styleName="Table_1">
    <a:wholeTbl>
      <a:tcTxStyle b="off" i="off">
        <a:font>
          <a:latin typeface="Segoe UI"/>
          <a:ea typeface="Segoe UI"/>
          <a:cs typeface="Segoe U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9F2F2"/>
          </a:solidFill>
        </a:fill>
      </a:tcStyle>
    </a:wholeTbl>
    <a:band1H>
      <a:tcTxStyle/>
      <a:tcStyle>
        <a:tcBdr/>
        <a:fill>
          <a:solidFill>
            <a:srgbClr val="D0E5E4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D0E5E4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Segoe UI"/>
          <a:ea typeface="Segoe UI"/>
          <a:cs typeface="Segoe UI"/>
        </a:font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 i="off">
        <a:font>
          <a:latin typeface="Segoe UI"/>
          <a:ea typeface="Segoe UI"/>
          <a:cs typeface="Segoe UI"/>
        </a:font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 i="off">
        <a:font>
          <a:latin typeface="Segoe UI"/>
          <a:ea typeface="Segoe UI"/>
          <a:cs typeface="Segoe U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2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Segoe UI"/>
          <a:ea typeface="Segoe UI"/>
          <a:cs typeface="Segoe U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2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5.fntdata"/><Relationship Id="rId39" Type="http://schemas.openxmlformats.org/officeDocument/2006/relationships/font" Target="fonts/font18.fntdata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34" Type="http://schemas.openxmlformats.org/officeDocument/2006/relationships/font" Target="fonts/font13.fntdata"/><Relationship Id="rId42" Type="http://schemas.openxmlformats.org/officeDocument/2006/relationships/font" Target="fonts/font21.fntdata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4.fntdata"/><Relationship Id="rId33" Type="http://schemas.openxmlformats.org/officeDocument/2006/relationships/font" Target="fonts/font12.fntdata"/><Relationship Id="rId38" Type="http://schemas.openxmlformats.org/officeDocument/2006/relationships/font" Target="fonts/font17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8.fntdata"/><Relationship Id="rId41" Type="http://schemas.openxmlformats.org/officeDocument/2006/relationships/font" Target="fonts/font20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3.fntdata"/><Relationship Id="rId32" Type="http://schemas.openxmlformats.org/officeDocument/2006/relationships/font" Target="fonts/font11.fntdata"/><Relationship Id="rId37" Type="http://schemas.openxmlformats.org/officeDocument/2006/relationships/font" Target="fonts/font16.fntdata"/><Relationship Id="rId40" Type="http://schemas.openxmlformats.org/officeDocument/2006/relationships/font" Target="fonts/font19.fntdata"/><Relationship Id="rId45" Type="http://schemas.openxmlformats.org/officeDocument/2006/relationships/font" Target="fonts/font24.fntdata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2.fntdata"/><Relationship Id="rId28" Type="http://schemas.openxmlformats.org/officeDocument/2006/relationships/font" Target="fonts/font7.fntdata"/><Relationship Id="rId36" Type="http://schemas.openxmlformats.org/officeDocument/2006/relationships/font" Target="fonts/font15.fntdata"/><Relationship Id="rId49" Type="http://customschemas.google.com/relationships/presentationmetadata" Target="meta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10.fntdata"/><Relationship Id="rId44" Type="http://schemas.openxmlformats.org/officeDocument/2006/relationships/font" Target="fonts/font23.fntdata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0" Type="http://schemas.openxmlformats.org/officeDocument/2006/relationships/font" Target="fonts/font9.fntdata"/><Relationship Id="rId35" Type="http://schemas.openxmlformats.org/officeDocument/2006/relationships/font" Target="fonts/font14.fntdata"/><Relationship Id="rId43" Type="http://schemas.openxmlformats.org/officeDocument/2006/relationships/font" Target="fonts/font22.fntdata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429750"/>
            <a:ext cx="2946400" cy="496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94736676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:notes"/>
          <p:cNvSpPr txBox="1">
            <a:spLocks noGrp="1"/>
          </p:cNvSpPr>
          <p:nvPr>
            <p:ph type="body" idx="1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" name="Google Shape;79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5305264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g287fef772d0_0_95:notes"/>
          <p:cNvSpPr txBox="1">
            <a:spLocks noGrp="1"/>
          </p:cNvSpPr>
          <p:nvPr>
            <p:ph type="body" idx="1"/>
          </p:nvPr>
        </p:nvSpPr>
        <p:spPr>
          <a:xfrm>
            <a:off x="679450" y="4776788"/>
            <a:ext cx="5438700" cy="39084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2" name="Google Shape;312;g287fef772d0_0_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356822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g287fef772d0_0_0:notes"/>
          <p:cNvSpPr txBox="1">
            <a:spLocks noGrp="1"/>
          </p:cNvSpPr>
          <p:nvPr>
            <p:ph type="body" idx="1"/>
          </p:nvPr>
        </p:nvSpPr>
        <p:spPr>
          <a:xfrm>
            <a:off x="679450" y="4776788"/>
            <a:ext cx="5438700" cy="39084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2" name="Google Shape;322;g287fef772d0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4324189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g287fef772d0_0_9:notes"/>
          <p:cNvSpPr txBox="1">
            <a:spLocks noGrp="1"/>
          </p:cNvSpPr>
          <p:nvPr>
            <p:ph type="body" idx="1"/>
          </p:nvPr>
        </p:nvSpPr>
        <p:spPr>
          <a:xfrm>
            <a:off x="679450" y="4776788"/>
            <a:ext cx="5438700" cy="39084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3" name="Google Shape;333;g287fef772d0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4081811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g287fef772d0_0_17:notes"/>
          <p:cNvSpPr txBox="1">
            <a:spLocks noGrp="1"/>
          </p:cNvSpPr>
          <p:nvPr>
            <p:ph type="body" idx="1"/>
          </p:nvPr>
        </p:nvSpPr>
        <p:spPr>
          <a:xfrm>
            <a:off x="679450" y="4776788"/>
            <a:ext cx="5438700" cy="39084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4" name="Google Shape;344;g287fef772d0_0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84223005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g287fef772d0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54" name="Google Shape;354;g287fef772d0_0_25:notes"/>
          <p:cNvSpPr txBox="1">
            <a:spLocks noGrp="1"/>
          </p:cNvSpPr>
          <p:nvPr>
            <p:ph type="body" idx="1"/>
          </p:nvPr>
        </p:nvSpPr>
        <p:spPr>
          <a:xfrm>
            <a:off x="679450" y="4776788"/>
            <a:ext cx="5438700" cy="390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5" name="Google Shape;355;g287fef772d0_0_25:notes"/>
          <p:cNvSpPr txBox="1">
            <a:spLocks noGrp="1"/>
          </p:cNvSpPr>
          <p:nvPr>
            <p:ph type="sldNum" idx="12"/>
          </p:nvPr>
        </p:nvSpPr>
        <p:spPr>
          <a:xfrm>
            <a:off x="3849688" y="9429750"/>
            <a:ext cx="2946300" cy="49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14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9443437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5C5751-6B11-497B-9A9B-E2B16402B5B0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215751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Google Shape;376;p15:notes"/>
          <p:cNvSpPr txBox="1">
            <a:spLocks noGrp="1"/>
          </p:cNvSpPr>
          <p:nvPr>
            <p:ph type="body" idx="1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7" name="Google Shape;377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63183184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Google Shape;387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88" name="Google Shape;388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230867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06" name="Google Shape;406;p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7390674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p19:notes"/>
          <p:cNvSpPr txBox="1">
            <a:spLocks noGrp="1"/>
          </p:cNvSpPr>
          <p:nvPr>
            <p:ph type="body" idx="1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8" name="Google Shape;418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4410054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:notes"/>
          <p:cNvSpPr txBox="1">
            <a:spLocks noGrp="1"/>
          </p:cNvSpPr>
          <p:nvPr>
            <p:ph type="body" idx="1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574005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4:notes"/>
          <p:cNvSpPr txBox="1">
            <a:spLocks noGrp="1"/>
          </p:cNvSpPr>
          <p:nvPr>
            <p:ph type="body" idx="1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128025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6:notes"/>
          <p:cNvSpPr txBox="1">
            <a:spLocks noGrp="1"/>
          </p:cNvSpPr>
          <p:nvPr>
            <p:ph type="body" idx="1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" name="Google Shape;112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1307242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7:notes"/>
          <p:cNvSpPr txBox="1">
            <a:spLocks noGrp="1"/>
          </p:cNvSpPr>
          <p:nvPr>
            <p:ph type="body" idx="1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8" name="Google Shape;148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3550210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9:notes"/>
          <p:cNvSpPr txBox="1">
            <a:spLocks noGrp="1"/>
          </p:cNvSpPr>
          <p:nvPr>
            <p:ph type="body" idx="1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0" name="Google Shape;160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042493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10:notes"/>
          <p:cNvSpPr txBox="1">
            <a:spLocks noGrp="1"/>
          </p:cNvSpPr>
          <p:nvPr>
            <p:ph type="body" idx="1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6" name="Google Shape;196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282129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11:notes"/>
          <p:cNvSpPr txBox="1">
            <a:spLocks noGrp="1"/>
          </p:cNvSpPr>
          <p:nvPr>
            <p:ph type="body" idx="1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5" name="Google Shape;205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1707118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12:notes"/>
          <p:cNvSpPr txBox="1">
            <a:spLocks noGrp="1"/>
          </p:cNvSpPr>
          <p:nvPr>
            <p:ph type="body" idx="1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1" name="Google Shape;301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913974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16;p2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191000" y="0"/>
            <a:ext cx="8001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21"/>
          <p:cNvSpPr/>
          <p:nvPr/>
        </p:nvSpPr>
        <p:spPr>
          <a:xfrm>
            <a:off x="0" y="0"/>
            <a:ext cx="4191000" cy="6858000"/>
          </a:xfrm>
          <a:prstGeom prst="rect">
            <a:avLst/>
          </a:prstGeom>
          <a:solidFill>
            <a:srgbClr val="145969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18" name="Google Shape;18;p21"/>
          <p:cNvSpPr txBox="1"/>
          <p:nvPr/>
        </p:nvSpPr>
        <p:spPr>
          <a:xfrm>
            <a:off x="0" y="4775245"/>
            <a:ext cx="12192001" cy="2082755"/>
          </a:xfrm>
          <a:prstGeom prst="rect">
            <a:avLst/>
          </a:prstGeom>
          <a:solidFill>
            <a:schemeClr val="lt1">
              <a:alpha val="78823"/>
            </a:schemeClr>
          </a:solidFill>
          <a:ln>
            <a:noFill/>
          </a:ln>
        </p:spPr>
        <p:txBody>
          <a:bodyPr spcFirstLastPara="1" wrap="square" lIns="4500000" tIns="108000" rIns="180000" bIns="1080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85D5C"/>
              </a:buClr>
              <a:buSzPts val="2000"/>
              <a:buFont typeface="Quattrocento Sans"/>
              <a:buNone/>
            </a:pPr>
            <a:endParaRPr sz="2000" b="0" i="0" u="none" strike="noStrike" cap="none">
              <a:solidFill>
                <a:srgbClr val="848484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19" name="Google Shape;19;p21"/>
          <p:cNvSpPr txBox="1">
            <a:spLocks noGrp="1"/>
          </p:cNvSpPr>
          <p:nvPr>
            <p:ph type="ctrTitle"/>
          </p:nvPr>
        </p:nvSpPr>
        <p:spPr>
          <a:xfrm>
            <a:off x="4408488" y="5415837"/>
            <a:ext cx="6792912" cy="5310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85D5C"/>
              </a:buClr>
              <a:buSzPts val="3200"/>
              <a:buFont typeface="Quattrocento Sans"/>
              <a:buNone/>
              <a:defRPr sz="3200">
                <a:solidFill>
                  <a:srgbClr val="285D5C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21"/>
          <p:cNvSpPr txBox="1">
            <a:spLocks noGrp="1"/>
          </p:cNvSpPr>
          <p:nvPr>
            <p:ph type="subTitle" idx="1"/>
          </p:nvPr>
        </p:nvSpPr>
        <p:spPr>
          <a:xfrm>
            <a:off x="4408488" y="5772551"/>
            <a:ext cx="6792912" cy="5826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48484"/>
              </a:buClr>
              <a:buSzPts val="2000"/>
              <a:buNone/>
              <a:defRPr sz="2000">
                <a:solidFill>
                  <a:srgbClr val="848484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pic>
        <p:nvPicPr>
          <p:cNvPr id="21" name="Google Shape;21;p2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29862" y="254046"/>
            <a:ext cx="1440000" cy="144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4"/>
          <p:cNvSpPr/>
          <p:nvPr userDrawn="1"/>
        </p:nvSpPr>
        <p:spPr>
          <a:xfrm>
            <a:off x="0" y="0"/>
            <a:ext cx="12192000" cy="106123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1396093" y="41090"/>
            <a:ext cx="9558129" cy="97905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1"/>
                </a:solidFill>
                <a:latin typeface="Segoe UI Body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Segoe UI"/>
                <a:ea typeface="+mn-ea"/>
                <a:cs typeface="+mn-cs"/>
              </a:rPr>
              <a:t>Название слайда, ключевые цифры, описание ключевой мысли, которую мы хотим донести до своей целевой аудитории.</a:t>
            </a:r>
          </a:p>
        </p:txBody>
      </p:sp>
      <p:sp>
        <p:nvSpPr>
          <p:cNvPr id="16" name="Text Placeholder 15" descr="Подзаголовок слайда, дополнительная информация, комментарии и т.п."/>
          <p:cNvSpPr>
            <a:spLocks noGrp="1"/>
          </p:cNvSpPr>
          <p:nvPr>
            <p:ph type="body" sz="quarter" idx="13" hasCustomPrompt="1"/>
          </p:nvPr>
        </p:nvSpPr>
        <p:spPr>
          <a:xfrm>
            <a:off x="317500" y="1124737"/>
            <a:ext cx="11557000" cy="365125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 algn="ctr">
              <a:buFont typeface="Arial" panose="020B0604020202020204" pitchFamily="34" charset="0"/>
              <a:buNone/>
              <a:defRPr sz="1400">
                <a:solidFill>
                  <a:schemeClr val="accent1"/>
                </a:solidFill>
                <a:latin typeface="+mn-lt"/>
              </a:defRPr>
            </a:lvl1pPr>
          </a:lstStyle>
          <a:p>
            <a:pPr marL="228600" marR="0" lvl="0" indent="-2286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B6B6B5"/>
                </a:solidFill>
                <a:effectLst/>
                <a:uFillTx/>
                <a:latin typeface="Segoe UI"/>
                <a:ea typeface="+mn-ea"/>
                <a:cs typeface="+mn-cs"/>
              </a:rPr>
              <a:t>Подзаголовок слайда, дополнительная информация, комментарии и т.п.</a:t>
            </a:r>
          </a:p>
        </p:txBody>
      </p:sp>
      <p:sp>
        <p:nvSpPr>
          <p:cNvPr id="18" name="Text Placeholder 17" descr="Источник / Дата / Самарский металлургический завод&#10;Информация в данной презентация является собственностью компании и не подлежит копированию и распространению.&#10;"/>
          <p:cNvSpPr>
            <a:spLocks noGrp="1"/>
          </p:cNvSpPr>
          <p:nvPr>
            <p:ph type="body" sz="quarter" idx="14" hasCustomPrompt="1"/>
          </p:nvPr>
        </p:nvSpPr>
        <p:spPr>
          <a:xfrm>
            <a:off x="914400" y="6286174"/>
            <a:ext cx="10363200" cy="353700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 algn="ctr">
              <a:buNone/>
              <a:defRPr sz="900">
                <a:solidFill>
                  <a:schemeClr val="accent1"/>
                </a:solidFill>
                <a:latin typeface="+mn-lt"/>
              </a:defRPr>
            </a:lvl1pPr>
          </a:lstStyle>
          <a:p>
            <a:pPr marL="228600" marR="0" lvl="0" indent="-2286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B6B6B5"/>
                </a:solidFill>
                <a:effectLst/>
                <a:uFillTx/>
                <a:latin typeface="Segoe UI"/>
                <a:ea typeface="+mn-ea"/>
                <a:cs typeface="+mn-cs"/>
              </a:rPr>
              <a:t>Источник / Дата / Самарский металлургический завод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B6B6B5"/>
                </a:solidFill>
                <a:effectLst/>
                <a:uFillTx/>
                <a:latin typeface="Segoe UI"/>
                <a:ea typeface="+mn-ea"/>
                <a:cs typeface="+mn-cs"/>
              </a:rPr>
              <a:t> / </a:t>
            </a: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B6B6B5"/>
                </a:solidFill>
                <a:effectLst/>
                <a:uFillTx/>
                <a:latin typeface="Segoe UI"/>
                <a:ea typeface="+mn-ea"/>
                <a:cs typeface="+mn-cs"/>
              </a:rPr>
              <a:t>Информация в данной презентация является собственностью компании и не подлежит копированию и распространению</a:t>
            </a:r>
          </a:p>
        </p:txBody>
      </p:sp>
      <p:sp>
        <p:nvSpPr>
          <p:cNvPr id="19" name="Объект 2"/>
          <p:cNvSpPr>
            <a:spLocks noGrp="1"/>
          </p:cNvSpPr>
          <p:nvPr>
            <p:ph sz="half" idx="1"/>
          </p:nvPr>
        </p:nvSpPr>
        <p:spPr>
          <a:xfrm>
            <a:off x="914400" y="1712349"/>
            <a:ext cx="4959506" cy="435133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>
                <a:solidFill>
                  <a:schemeClr val="tx1">
                    <a:lumMod val="60000"/>
                    <a:lumOff val="40000"/>
                  </a:schemeClr>
                </a:solidFill>
                <a:latin typeface="Segoe UI "/>
              </a:defRPr>
            </a:lvl1pPr>
            <a:lvl2pPr>
              <a:defRPr sz="2000">
                <a:solidFill>
                  <a:schemeClr val="tx1">
                    <a:lumMod val="60000"/>
                    <a:lumOff val="40000"/>
                  </a:schemeClr>
                </a:solidFill>
                <a:latin typeface="Segoe UI "/>
              </a:defRPr>
            </a:lvl2pPr>
            <a:lvl3pPr>
              <a:defRPr sz="1800">
                <a:solidFill>
                  <a:schemeClr val="tx1">
                    <a:lumMod val="60000"/>
                    <a:lumOff val="40000"/>
                  </a:schemeClr>
                </a:solidFill>
                <a:latin typeface="Segoe UI "/>
              </a:defRPr>
            </a:lvl3pPr>
            <a:lvl4pPr>
              <a:defRPr sz="1600">
                <a:solidFill>
                  <a:schemeClr val="tx1">
                    <a:lumMod val="60000"/>
                    <a:lumOff val="40000"/>
                  </a:schemeClr>
                </a:solidFill>
                <a:latin typeface="Segoe UI "/>
              </a:defRPr>
            </a:lvl4pPr>
            <a:lvl5pPr>
              <a:defRPr sz="1600">
                <a:solidFill>
                  <a:schemeClr val="tx1">
                    <a:lumMod val="60000"/>
                    <a:lumOff val="40000"/>
                  </a:schemeClr>
                </a:solidFill>
                <a:latin typeface="Segoe UI 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20" name="Объект 3"/>
          <p:cNvSpPr>
            <a:spLocks noGrp="1"/>
          </p:cNvSpPr>
          <p:nvPr>
            <p:ph sz="half" idx="2"/>
          </p:nvPr>
        </p:nvSpPr>
        <p:spPr>
          <a:xfrm>
            <a:off x="6318094" y="1712349"/>
            <a:ext cx="495950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 lang="ru-RU" sz="2400" dirty="0">
                <a:solidFill>
                  <a:schemeClr val="tx1">
                    <a:lumMod val="60000"/>
                    <a:lumOff val="40000"/>
                  </a:schemeClr>
                </a:solidFill>
                <a:latin typeface="Segoe UI "/>
              </a:defRPr>
            </a:lvl1pPr>
            <a:lvl2pPr>
              <a:defRPr lang="ru-RU" sz="2000" dirty="0">
                <a:solidFill>
                  <a:schemeClr val="tx1">
                    <a:lumMod val="60000"/>
                    <a:lumOff val="40000"/>
                  </a:schemeClr>
                </a:solidFill>
                <a:latin typeface="Segoe UI "/>
              </a:defRPr>
            </a:lvl2pPr>
            <a:lvl3pPr>
              <a:defRPr lang="ru-RU" sz="1800" dirty="0">
                <a:solidFill>
                  <a:schemeClr val="tx1">
                    <a:lumMod val="60000"/>
                    <a:lumOff val="40000"/>
                  </a:schemeClr>
                </a:solidFill>
                <a:latin typeface="Segoe UI "/>
              </a:defRPr>
            </a:lvl3pPr>
            <a:lvl4pPr>
              <a:defRPr lang="ru-RU" sz="1600" dirty="0">
                <a:solidFill>
                  <a:schemeClr val="tx1">
                    <a:lumMod val="60000"/>
                    <a:lumOff val="40000"/>
                  </a:schemeClr>
                </a:solidFill>
                <a:latin typeface="Segoe UI "/>
              </a:defRPr>
            </a:lvl4pPr>
            <a:lvl5pPr>
              <a:defRPr lang="ru-RU" sz="1600" dirty="0">
                <a:solidFill>
                  <a:schemeClr val="tx1">
                    <a:lumMod val="60000"/>
                    <a:lumOff val="40000"/>
                  </a:schemeClr>
                </a:solidFill>
                <a:latin typeface="Segoe UI 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21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658600" y="6366867"/>
            <a:ext cx="533400" cy="491133"/>
          </a:xfrm>
          <a:prstGeom prst="rect">
            <a:avLst/>
          </a:prstGeom>
        </p:spPr>
        <p:txBody>
          <a:bodyPr vert="horz" lIns="91440" tIns="45720" rIns="91440" bIns="45720" rtlCol="0" anchor="ctr" anchorCtr="1"/>
          <a:lstStyle>
            <a:lvl1pPr algn="ctr">
              <a:defRPr sz="1600">
                <a:solidFill>
                  <a:schemeClr val="accent1"/>
                </a:solidFill>
                <a:latin typeface="Segoe UI Semibold (Headings)"/>
              </a:defRPr>
            </a:lvl1pPr>
          </a:lstStyle>
          <a:p>
            <a:fld id="{90BA63EC-80B1-403B-9AB4-0DE63B843FB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0" name="Google Shape;24;p22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99629" y="0"/>
            <a:ext cx="1061238" cy="106123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888902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устой слайд">
  <p:cSld name="Пустой слайд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22"/>
          <p:cNvSpPr/>
          <p:nvPr/>
        </p:nvSpPr>
        <p:spPr>
          <a:xfrm>
            <a:off x="0" y="0"/>
            <a:ext cx="12192000" cy="106123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25" name="Google Shape;25;p22"/>
          <p:cNvSpPr txBox="1">
            <a:spLocks noGrp="1"/>
          </p:cNvSpPr>
          <p:nvPr>
            <p:ph type="title"/>
          </p:nvPr>
        </p:nvSpPr>
        <p:spPr>
          <a:xfrm>
            <a:off x="1260496" y="41090"/>
            <a:ext cx="9693726" cy="979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Quattrocento Sans"/>
              <a:buNone/>
              <a:defRPr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26" name="Google Shape;26;p22" descr="Подзаголовок слайда, дополнительная информация, комментарии и т.п."/>
          <p:cNvSpPr txBox="1">
            <a:spLocks noGrp="1"/>
          </p:cNvSpPr>
          <p:nvPr>
            <p:ph type="body" idx="1"/>
          </p:nvPr>
        </p:nvSpPr>
        <p:spPr>
          <a:xfrm>
            <a:off x="317500" y="1124737"/>
            <a:ext cx="11557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1400">
                <a:solidFill>
                  <a:schemeClr val="accen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7" name="Google Shape;27;p22" descr="Источник / Дата / Самарский металлургический завод&#10;Информация в данной презентация является собственностью компании и не подлежит копированию и распространению.&#10;"/>
          <p:cNvSpPr txBox="1">
            <a:spLocks noGrp="1"/>
          </p:cNvSpPr>
          <p:nvPr>
            <p:ph type="body" idx="2"/>
          </p:nvPr>
        </p:nvSpPr>
        <p:spPr>
          <a:xfrm>
            <a:off x="1238250" y="6286174"/>
            <a:ext cx="9715500" cy="35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00"/>
              <a:buNone/>
              <a:defRPr sz="900">
                <a:solidFill>
                  <a:schemeClr val="accen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8" name="Google Shape;28;p22"/>
          <p:cNvSpPr txBox="1">
            <a:spLocks noGrp="1"/>
          </p:cNvSpPr>
          <p:nvPr>
            <p:ph type="sldNum" idx="12"/>
          </p:nvPr>
        </p:nvSpPr>
        <p:spPr>
          <a:xfrm>
            <a:off x="11658600" y="6366867"/>
            <a:ext cx="533400" cy="4911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1">
            <a:noAutofit/>
          </a:bodyPr>
          <a:lstStyle>
            <a:lvl1pPr marL="0" lvl="0" indent="0" algn="ctr">
              <a:spcBef>
                <a:spcPts val="0"/>
              </a:spcBef>
              <a:buNone/>
              <a:defRPr sz="1600" b="0" i="0" u="none" strike="noStrike" cap="none">
                <a:solidFill>
                  <a:schemeClr val="accen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marL="0" lvl="1" indent="0" algn="ctr">
              <a:spcBef>
                <a:spcPts val="0"/>
              </a:spcBef>
              <a:buNone/>
              <a:defRPr sz="1600" b="0" i="0" u="none" strike="noStrike" cap="none">
                <a:solidFill>
                  <a:schemeClr val="accen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marL="0" lvl="2" indent="0" algn="ctr">
              <a:spcBef>
                <a:spcPts val="0"/>
              </a:spcBef>
              <a:buNone/>
              <a:defRPr sz="1600" b="0" i="0" u="none" strike="noStrike" cap="none">
                <a:solidFill>
                  <a:schemeClr val="accen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marL="0" lvl="3" indent="0" algn="ctr">
              <a:spcBef>
                <a:spcPts val="0"/>
              </a:spcBef>
              <a:buNone/>
              <a:defRPr sz="1600" b="0" i="0" u="none" strike="noStrike" cap="none">
                <a:solidFill>
                  <a:schemeClr val="accen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marL="0" lvl="4" indent="0" algn="ctr">
              <a:spcBef>
                <a:spcPts val="0"/>
              </a:spcBef>
              <a:buNone/>
              <a:defRPr sz="1600" b="0" i="0" u="none" strike="noStrike" cap="none">
                <a:solidFill>
                  <a:schemeClr val="accen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marL="0" lvl="5" indent="0" algn="ctr">
              <a:spcBef>
                <a:spcPts val="0"/>
              </a:spcBef>
              <a:buNone/>
              <a:defRPr sz="1600" b="0" i="0" u="none" strike="noStrike" cap="none">
                <a:solidFill>
                  <a:schemeClr val="accen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marL="0" lvl="6" indent="0" algn="ctr">
              <a:spcBef>
                <a:spcPts val="0"/>
              </a:spcBef>
              <a:buNone/>
              <a:defRPr sz="1600" b="0" i="0" u="none" strike="noStrike" cap="none">
                <a:solidFill>
                  <a:schemeClr val="accen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marL="0" lvl="7" indent="0" algn="ctr">
              <a:spcBef>
                <a:spcPts val="0"/>
              </a:spcBef>
              <a:buNone/>
              <a:defRPr sz="1600" b="0" i="0" u="none" strike="noStrike" cap="none">
                <a:solidFill>
                  <a:schemeClr val="accen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marL="0" lvl="8" indent="0" algn="ctr">
              <a:spcBef>
                <a:spcPts val="0"/>
              </a:spcBef>
              <a:buNone/>
              <a:defRPr sz="1600" b="0" i="0" u="none" strike="noStrike" cap="none">
                <a:solidFill>
                  <a:schemeClr val="accen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8" name="Google Shape;24;p22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99629" y="0"/>
            <a:ext cx="1061238" cy="10612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>
  <p:cSld name="Только заголовок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23"/>
          <p:cNvSpPr/>
          <p:nvPr/>
        </p:nvSpPr>
        <p:spPr>
          <a:xfrm>
            <a:off x="0" y="0"/>
            <a:ext cx="12192000" cy="106123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31" name="Google Shape;31;p23"/>
          <p:cNvSpPr txBox="1">
            <a:spLocks noGrp="1"/>
          </p:cNvSpPr>
          <p:nvPr>
            <p:ph type="title"/>
          </p:nvPr>
        </p:nvSpPr>
        <p:spPr>
          <a:xfrm>
            <a:off x="1260496" y="41090"/>
            <a:ext cx="9693726" cy="979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Quattrocento Sans"/>
              <a:buNone/>
              <a:defRPr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23" descr="Подзаголовок слайда, дополнительная информация, комментарии и т.п."/>
          <p:cNvSpPr txBox="1">
            <a:spLocks noGrp="1"/>
          </p:cNvSpPr>
          <p:nvPr>
            <p:ph type="body" idx="1"/>
          </p:nvPr>
        </p:nvSpPr>
        <p:spPr>
          <a:xfrm>
            <a:off x="317500" y="1124737"/>
            <a:ext cx="11557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1400">
                <a:solidFill>
                  <a:schemeClr val="accen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4" name="Google Shape;34;p23" descr="Источник / Дата / Самарский металлургический завод&#10;Информация в данной презентация является собственностью компании и не подлежит копированию и распространению.&#10;"/>
          <p:cNvSpPr txBox="1">
            <a:spLocks noGrp="1"/>
          </p:cNvSpPr>
          <p:nvPr>
            <p:ph type="body" idx="2"/>
          </p:nvPr>
        </p:nvSpPr>
        <p:spPr>
          <a:xfrm>
            <a:off x="914400" y="6286174"/>
            <a:ext cx="10363200" cy="35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00"/>
              <a:buNone/>
              <a:defRPr sz="900">
                <a:solidFill>
                  <a:schemeClr val="accen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5" name="Google Shape;35;p23"/>
          <p:cNvSpPr txBox="1">
            <a:spLocks noGrp="1"/>
          </p:cNvSpPr>
          <p:nvPr>
            <p:ph type="body" idx="3"/>
          </p:nvPr>
        </p:nvSpPr>
        <p:spPr>
          <a:xfrm>
            <a:off x="914400" y="1712349"/>
            <a:ext cx="4959506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48484"/>
              </a:buClr>
              <a:buSzPts val="2400"/>
              <a:buChar char="•"/>
              <a:defRPr sz="2400">
                <a:solidFill>
                  <a:srgbClr val="848484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marL="914400" lvl="1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48484"/>
              </a:buClr>
              <a:buSzPts val="2000"/>
              <a:buChar char="•"/>
              <a:defRPr sz="2000">
                <a:solidFill>
                  <a:srgbClr val="848484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48484"/>
              </a:buClr>
              <a:buSzPts val="1800"/>
              <a:buChar char="•"/>
              <a:defRPr sz="1800">
                <a:solidFill>
                  <a:srgbClr val="848484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marL="1828800" lvl="3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48484"/>
              </a:buClr>
              <a:buSzPts val="1600"/>
              <a:buChar char="•"/>
              <a:defRPr sz="1600">
                <a:solidFill>
                  <a:srgbClr val="848484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marL="2286000" lvl="4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48484"/>
              </a:buClr>
              <a:buSzPts val="1600"/>
              <a:buChar char="•"/>
              <a:defRPr sz="1600">
                <a:solidFill>
                  <a:srgbClr val="848484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23"/>
          <p:cNvSpPr txBox="1">
            <a:spLocks noGrp="1"/>
          </p:cNvSpPr>
          <p:nvPr>
            <p:ph type="body" idx="4"/>
          </p:nvPr>
        </p:nvSpPr>
        <p:spPr>
          <a:xfrm>
            <a:off x="6318094" y="1712349"/>
            <a:ext cx="4959506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48484"/>
              </a:buClr>
              <a:buSzPts val="2400"/>
              <a:buChar char="•"/>
              <a:defRPr sz="2400">
                <a:solidFill>
                  <a:srgbClr val="848484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marL="914400" lvl="1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48484"/>
              </a:buClr>
              <a:buSzPts val="2000"/>
              <a:buChar char="•"/>
              <a:defRPr sz="2000">
                <a:solidFill>
                  <a:srgbClr val="848484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48484"/>
              </a:buClr>
              <a:buSzPts val="1800"/>
              <a:buChar char="•"/>
              <a:defRPr sz="1800">
                <a:solidFill>
                  <a:srgbClr val="848484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marL="1828800" lvl="3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48484"/>
              </a:buClr>
              <a:buSzPts val="1600"/>
              <a:buChar char="•"/>
              <a:defRPr sz="1600">
                <a:solidFill>
                  <a:srgbClr val="848484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marL="2286000" lvl="4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48484"/>
              </a:buClr>
              <a:buSzPts val="1600"/>
              <a:buChar char="•"/>
              <a:defRPr sz="1600">
                <a:solidFill>
                  <a:srgbClr val="848484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23"/>
          <p:cNvSpPr txBox="1">
            <a:spLocks noGrp="1"/>
          </p:cNvSpPr>
          <p:nvPr>
            <p:ph type="sldNum" idx="12"/>
          </p:nvPr>
        </p:nvSpPr>
        <p:spPr>
          <a:xfrm>
            <a:off x="11658600" y="6366867"/>
            <a:ext cx="533400" cy="4911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1">
            <a:noAutofit/>
          </a:bodyPr>
          <a:lstStyle>
            <a:lvl1pPr marL="0" lvl="0" indent="0" algn="ctr">
              <a:spcBef>
                <a:spcPts val="0"/>
              </a:spcBef>
              <a:buNone/>
              <a:defRPr sz="1600" b="0" i="0" u="none" strike="noStrike" cap="none">
                <a:solidFill>
                  <a:schemeClr val="accen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marL="0" lvl="1" indent="0" algn="ctr">
              <a:spcBef>
                <a:spcPts val="0"/>
              </a:spcBef>
              <a:buNone/>
              <a:defRPr sz="1600" b="0" i="0" u="none" strike="noStrike" cap="none">
                <a:solidFill>
                  <a:schemeClr val="accen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marL="0" lvl="2" indent="0" algn="ctr">
              <a:spcBef>
                <a:spcPts val="0"/>
              </a:spcBef>
              <a:buNone/>
              <a:defRPr sz="1600" b="0" i="0" u="none" strike="noStrike" cap="none">
                <a:solidFill>
                  <a:schemeClr val="accen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marL="0" lvl="3" indent="0" algn="ctr">
              <a:spcBef>
                <a:spcPts val="0"/>
              </a:spcBef>
              <a:buNone/>
              <a:defRPr sz="1600" b="0" i="0" u="none" strike="noStrike" cap="none">
                <a:solidFill>
                  <a:schemeClr val="accen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marL="0" lvl="4" indent="0" algn="ctr">
              <a:spcBef>
                <a:spcPts val="0"/>
              </a:spcBef>
              <a:buNone/>
              <a:defRPr sz="1600" b="0" i="0" u="none" strike="noStrike" cap="none">
                <a:solidFill>
                  <a:schemeClr val="accen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marL="0" lvl="5" indent="0" algn="ctr">
              <a:spcBef>
                <a:spcPts val="0"/>
              </a:spcBef>
              <a:buNone/>
              <a:defRPr sz="1600" b="0" i="0" u="none" strike="noStrike" cap="none">
                <a:solidFill>
                  <a:schemeClr val="accen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marL="0" lvl="6" indent="0" algn="ctr">
              <a:spcBef>
                <a:spcPts val="0"/>
              </a:spcBef>
              <a:buNone/>
              <a:defRPr sz="1600" b="0" i="0" u="none" strike="noStrike" cap="none">
                <a:solidFill>
                  <a:schemeClr val="accen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marL="0" lvl="7" indent="0" algn="ctr">
              <a:spcBef>
                <a:spcPts val="0"/>
              </a:spcBef>
              <a:buNone/>
              <a:defRPr sz="1600" b="0" i="0" u="none" strike="noStrike" cap="none">
                <a:solidFill>
                  <a:schemeClr val="accen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marL="0" lvl="8" indent="0" algn="ctr">
              <a:spcBef>
                <a:spcPts val="0"/>
              </a:spcBef>
              <a:buNone/>
              <a:defRPr sz="1600" b="0" i="0" u="none" strike="noStrike" cap="none">
                <a:solidFill>
                  <a:schemeClr val="accen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12" name="Google Shape;24;p22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99629" y="0"/>
            <a:ext cx="1061238" cy="10612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Заголовок и текст 1">
  <p:cSld name="Заголовок и текст 1">
    <p:bg>
      <p:bgPr>
        <a:solidFill>
          <a:schemeClr val="lt1"/>
        </a:solidFill>
        <a:effectLst/>
      </p:bgPr>
    </p:bg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24"/>
          <p:cNvSpPr txBox="1">
            <a:spLocks noGrp="1"/>
          </p:cNvSpPr>
          <p:nvPr>
            <p:ph type="body" idx="1"/>
          </p:nvPr>
        </p:nvSpPr>
        <p:spPr>
          <a:xfrm>
            <a:off x="527381" y="2108853"/>
            <a:ext cx="11137200" cy="352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25" rIns="121900" bIns="609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accent6"/>
              </a:buClr>
              <a:buSzPts val="2400"/>
              <a:buFont typeface="Proxima Nova"/>
              <a:buNone/>
              <a:defRPr sz="3200"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lvl="1" indent="-228600" algn="l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Proxima Nova"/>
              <a:buNone/>
              <a:defRPr sz="4267"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lvl="2" indent="-228600" algn="l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Clr>
                <a:schemeClr val="accent6"/>
              </a:buClr>
              <a:buSzPts val="2400"/>
              <a:buFont typeface="Proxima Nova"/>
              <a:buNone/>
              <a:defRPr sz="3200"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lvl="3" indent="-228600" algn="l">
              <a:lnSpc>
                <a:spcPct val="90000"/>
              </a:lnSpc>
              <a:spcBef>
                <a:spcPts val="1467"/>
              </a:spcBef>
              <a:spcAft>
                <a:spcPts val="0"/>
              </a:spcAft>
              <a:buClr>
                <a:srgbClr val="336699"/>
              </a:buClr>
              <a:buSzPts val="2400"/>
              <a:buFont typeface="Proxima Nova"/>
              <a:buNone/>
              <a:defRPr sz="3200"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lvl="4" indent="-228600" algn="l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rgbClr val="F4740A"/>
              </a:buClr>
              <a:buSzPts val="2400"/>
              <a:buFont typeface="Proxima Nova"/>
              <a:buNone/>
              <a:defRPr sz="3200"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lvl="5" indent="-3810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roxima Nova"/>
              <a:buChar char="■"/>
              <a:defRPr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lvl="6" indent="-381000" algn="l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roxima Nova"/>
              <a:buChar char="●"/>
              <a:defRPr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lvl="7" indent="-381000" algn="l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roxima Nova"/>
              <a:buChar char="○"/>
              <a:defRPr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lvl="8" indent="-381000" algn="l">
              <a:lnSpc>
                <a:spcPct val="90000"/>
              </a:lnSpc>
              <a:spcBef>
                <a:spcPts val="2133"/>
              </a:spcBef>
              <a:spcAft>
                <a:spcPts val="2133"/>
              </a:spcAft>
              <a:buClr>
                <a:schemeClr val="dk1"/>
              </a:buClr>
              <a:buSzPts val="2400"/>
              <a:buFont typeface="Proxima Nova"/>
              <a:buChar char="■"/>
              <a:defRPr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40" name="Google Shape;40;p24"/>
          <p:cNvSpPr txBox="1">
            <a:spLocks noGrp="1"/>
          </p:cNvSpPr>
          <p:nvPr>
            <p:ph type="title"/>
          </p:nvPr>
        </p:nvSpPr>
        <p:spPr>
          <a:xfrm>
            <a:off x="527381" y="1316765"/>
            <a:ext cx="11137200" cy="79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25" rIns="121900" bIns="60925" anchor="t" anchorCtr="0">
            <a:noAutofit/>
          </a:bodyPr>
          <a:lstStyle>
            <a:lvl1pPr marR="0"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36D25"/>
              </a:buClr>
              <a:buSzPts val="2800"/>
              <a:buFont typeface="Proxima Nova"/>
              <a:buNone/>
              <a:defRPr sz="4933" b="1" i="0" u="none" strike="noStrike" cap="none">
                <a:solidFill>
                  <a:srgbClr val="F36D25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R="0"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4267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R="0"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4267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R="0"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4267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R="0"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4267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R="0"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7866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R="0"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7866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R="0"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7866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R="0"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7866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41" name="Google Shape;41;p24"/>
          <p:cNvSpPr txBox="1">
            <a:spLocks noGrp="1"/>
          </p:cNvSpPr>
          <p:nvPr>
            <p:ph type="body" idx="2"/>
          </p:nvPr>
        </p:nvSpPr>
        <p:spPr>
          <a:xfrm>
            <a:off x="527381" y="5653833"/>
            <a:ext cx="7745200" cy="93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25" rIns="121900" bIns="60925" anchor="ctr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accent6"/>
              </a:buClr>
              <a:buSzPts val="2400"/>
              <a:buFont typeface="Proxima Nova"/>
              <a:buNone/>
              <a:defRPr sz="3200" b="1">
                <a:solidFill>
                  <a:srgbClr val="004A8E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lvl="1" indent="-228600" algn="l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Proxima Nova"/>
              <a:buNone/>
              <a:defRPr sz="4267"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lvl="2" indent="-228600" algn="l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Clr>
                <a:schemeClr val="accent6"/>
              </a:buClr>
              <a:buSzPts val="2400"/>
              <a:buFont typeface="Proxima Nova"/>
              <a:buNone/>
              <a:defRPr sz="3200"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lvl="3" indent="-228600" algn="l">
              <a:lnSpc>
                <a:spcPct val="90000"/>
              </a:lnSpc>
              <a:spcBef>
                <a:spcPts val="1467"/>
              </a:spcBef>
              <a:spcAft>
                <a:spcPts val="0"/>
              </a:spcAft>
              <a:buClr>
                <a:srgbClr val="336699"/>
              </a:buClr>
              <a:buSzPts val="2400"/>
              <a:buFont typeface="Proxima Nova"/>
              <a:buNone/>
              <a:defRPr sz="3200"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lvl="4" indent="-228600" algn="l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rgbClr val="F4740A"/>
              </a:buClr>
              <a:buSzPts val="2400"/>
              <a:buFont typeface="Proxima Nova"/>
              <a:buNone/>
              <a:defRPr sz="3200"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lvl="5" indent="-3810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roxima Nova"/>
              <a:buChar char="■"/>
              <a:defRPr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lvl="6" indent="-381000" algn="l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roxima Nova"/>
              <a:buChar char="●"/>
              <a:defRPr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lvl="7" indent="-381000" algn="l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roxima Nova"/>
              <a:buChar char="○"/>
              <a:defRPr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lvl="8" indent="-381000" algn="l">
              <a:lnSpc>
                <a:spcPct val="90000"/>
              </a:lnSpc>
              <a:spcBef>
                <a:spcPts val="2133"/>
              </a:spcBef>
              <a:spcAft>
                <a:spcPts val="2133"/>
              </a:spcAft>
              <a:buClr>
                <a:schemeClr val="dk1"/>
              </a:buClr>
              <a:buSzPts val="2400"/>
              <a:buFont typeface="Proxima Nova"/>
              <a:buChar char="■"/>
              <a:defRPr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42" name="Google Shape;42;p24"/>
          <p:cNvSpPr txBox="1">
            <a:spLocks noGrp="1"/>
          </p:cNvSpPr>
          <p:nvPr>
            <p:ph type="body" idx="3"/>
          </p:nvPr>
        </p:nvSpPr>
        <p:spPr>
          <a:xfrm>
            <a:off x="9296357" y="5733256"/>
            <a:ext cx="2368000" cy="7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25" rIns="121900" bIns="60925" anchor="ctr" anchorCtr="0">
            <a:noAutofit/>
          </a:bodyPr>
          <a:lstStyle>
            <a:lvl1pPr marL="457200" lvl="0" indent="-228600" algn="r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accent6"/>
              </a:buClr>
              <a:buSzPts val="1900"/>
              <a:buFont typeface="Proxima Nova"/>
              <a:buNone/>
              <a:defRPr sz="2533" b="1">
                <a:solidFill>
                  <a:srgbClr val="004A8E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lvl="1" indent="-228600" algn="l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Proxima Nova"/>
              <a:buNone/>
              <a:defRPr sz="4267"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lvl="2" indent="-228600" algn="l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Clr>
                <a:schemeClr val="accent6"/>
              </a:buClr>
              <a:buSzPts val="2400"/>
              <a:buFont typeface="Proxima Nova"/>
              <a:buNone/>
              <a:defRPr sz="3200"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lvl="3" indent="-228600" algn="l">
              <a:lnSpc>
                <a:spcPct val="90000"/>
              </a:lnSpc>
              <a:spcBef>
                <a:spcPts val="1467"/>
              </a:spcBef>
              <a:spcAft>
                <a:spcPts val="0"/>
              </a:spcAft>
              <a:buClr>
                <a:srgbClr val="336699"/>
              </a:buClr>
              <a:buSzPts val="2400"/>
              <a:buFont typeface="Proxima Nova"/>
              <a:buNone/>
              <a:defRPr sz="3200"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lvl="4" indent="-228600" algn="l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rgbClr val="F4740A"/>
              </a:buClr>
              <a:buSzPts val="2400"/>
              <a:buFont typeface="Proxima Nova"/>
              <a:buNone/>
              <a:defRPr sz="3200"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lvl="5" indent="-3810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roxima Nova"/>
              <a:buChar char="■"/>
              <a:defRPr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lvl="6" indent="-381000" algn="l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roxima Nova"/>
              <a:buChar char="●"/>
              <a:defRPr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lvl="7" indent="-381000" algn="l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roxima Nova"/>
              <a:buChar char="○"/>
              <a:defRPr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lvl="8" indent="-381000" algn="l">
              <a:lnSpc>
                <a:spcPct val="90000"/>
              </a:lnSpc>
              <a:spcBef>
                <a:spcPts val="2133"/>
              </a:spcBef>
              <a:spcAft>
                <a:spcPts val="2133"/>
              </a:spcAft>
              <a:buClr>
                <a:schemeClr val="dk1"/>
              </a:buClr>
              <a:buSzPts val="2400"/>
              <a:buFont typeface="Proxima Nova"/>
              <a:buChar char="■"/>
              <a:defRPr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pic>
        <p:nvPicPr>
          <p:cNvPr id="43" name="Google Shape;43;p2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667300" y="458133"/>
            <a:ext cx="1997067" cy="347667"/>
          </a:xfrm>
          <a:prstGeom prst="rect">
            <a:avLst/>
          </a:prstGeom>
          <a:noFill/>
          <a:ln>
            <a:noFill/>
          </a:ln>
        </p:spPr>
      </p:pic>
      <p:sp>
        <p:nvSpPr>
          <p:cNvPr id="44" name="Google Shape;44;p24"/>
          <p:cNvSpPr txBox="1">
            <a:spLocks noGrp="1"/>
          </p:cNvSpPr>
          <p:nvPr>
            <p:ph type="sldNum" idx="12"/>
          </p:nvPr>
        </p:nvSpPr>
        <p:spPr>
          <a:xfrm>
            <a:off x="11409045" y="6333135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lvl="0" indent="0" algn="r">
              <a:buClr>
                <a:srgbClr val="8D8D8D"/>
              </a:buClr>
              <a:buSzPts val="1733"/>
              <a:buFont typeface="Proxima Nova"/>
              <a:buNone/>
              <a:defRPr sz="1733">
                <a:solidFill>
                  <a:srgbClr val="8D8D8D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0" lvl="1" indent="0" algn="r">
              <a:buClr>
                <a:srgbClr val="8D8D8D"/>
              </a:buClr>
              <a:buSzPts val="1733"/>
              <a:buFont typeface="Proxima Nova"/>
              <a:buNone/>
              <a:defRPr sz="1733">
                <a:solidFill>
                  <a:srgbClr val="8D8D8D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0" lvl="2" indent="0" algn="r">
              <a:buClr>
                <a:srgbClr val="8D8D8D"/>
              </a:buClr>
              <a:buSzPts val="1733"/>
              <a:buFont typeface="Proxima Nova"/>
              <a:buNone/>
              <a:defRPr sz="1733">
                <a:solidFill>
                  <a:srgbClr val="8D8D8D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0" lvl="3" indent="0" algn="r">
              <a:buClr>
                <a:srgbClr val="8D8D8D"/>
              </a:buClr>
              <a:buSzPts val="1733"/>
              <a:buFont typeface="Proxima Nova"/>
              <a:buNone/>
              <a:defRPr sz="1733">
                <a:solidFill>
                  <a:srgbClr val="8D8D8D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0" lvl="4" indent="0" algn="r">
              <a:buClr>
                <a:srgbClr val="8D8D8D"/>
              </a:buClr>
              <a:buSzPts val="1733"/>
              <a:buFont typeface="Proxima Nova"/>
              <a:buNone/>
              <a:defRPr sz="1733">
                <a:solidFill>
                  <a:srgbClr val="8D8D8D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0" lvl="5" indent="0" algn="r">
              <a:buClr>
                <a:srgbClr val="8D8D8D"/>
              </a:buClr>
              <a:buSzPts val="1733"/>
              <a:buFont typeface="Proxima Nova"/>
              <a:buNone/>
              <a:defRPr sz="1733">
                <a:solidFill>
                  <a:srgbClr val="8D8D8D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0" lvl="6" indent="0" algn="r">
              <a:buClr>
                <a:srgbClr val="8D8D8D"/>
              </a:buClr>
              <a:buSzPts val="1733"/>
              <a:buFont typeface="Proxima Nova"/>
              <a:buNone/>
              <a:defRPr sz="1733">
                <a:solidFill>
                  <a:srgbClr val="8D8D8D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0" lvl="7" indent="0" algn="r">
              <a:buClr>
                <a:srgbClr val="8D8D8D"/>
              </a:buClr>
              <a:buSzPts val="1733"/>
              <a:buFont typeface="Proxima Nova"/>
              <a:buNone/>
              <a:defRPr sz="1733">
                <a:solidFill>
                  <a:srgbClr val="8D8D8D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0" lvl="8" indent="0" algn="r">
              <a:buClr>
                <a:srgbClr val="8D8D8D"/>
              </a:buClr>
              <a:buSzPts val="1733"/>
              <a:buFont typeface="Proxima Nova"/>
              <a:buNone/>
              <a:defRPr sz="1733">
                <a:solidFill>
                  <a:srgbClr val="8D8D8D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Пустой слайд">
  <p:cSld name="2_Пустой слайд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Google Shape;46;p2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7" name="Google Shape;47;p25"/>
          <p:cNvPicPr preferRelativeResize="0"/>
          <p:nvPr/>
        </p:nvPicPr>
        <p:blipFill rotWithShape="1">
          <a:blip r:embed="rId3">
            <a:alphaModFix amt="30000"/>
          </a:blip>
          <a:srcRect l="24312" t="17369" r="22784" b="52872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8" name="Google Shape;48;p2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2F2F2">
              <a:alpha val="8000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49" name="Google Shape;49;p25"/>
          <p:cNvSpPr txBox="1"/>
          <p:nvPr/>
        </p:nvSpPr>
        <p:spPr>
          <a:xfrm>
            <a:off x="1693536" y="3167390"/>
            <a:ext cx="8452955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1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>
                <a:solidFill>
                  <a:srgbClr val="145969"/>
                </a:solidFill>
                <a:latin typeface="Montserrat"/>
                <a:ea typeface="Montserrat"/>
                <a:cs typeface="Montserrat"/>
                <a:sym typeface="Montserrat"/>
              </a:rPr>
              <a:t>САМАРСКИЙ МЕТАЛЛУРГИЧЕСКИЙ ЗАВОД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Титульный слайд">
  <p:cSld name="1_Титульный слайд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Google Shape;51;p26"/>
          <p:cNvPicPr preferRelativeResize="0"/>
          <p:nvPr/>
        </p:nvPicPr>
        <p:blipFill rotWithShape="1">
          <a:blip r:embed="rId2">
            <a:alphaModFix/>
          </a:blip>
          <a:srcRect l="9157" r="11363"/>
          <a:stretch/>
        </p:blipFill>
        <p:spPr>
          <a:xfrm>
            <a:off x="4191001" y="0"/>
            <a:ext cx="8001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p26"/>
          <p:cNvSpPr/>
          <p:nvPr/>
        </p:nvSpPr>
        <p:spPr>
          <a:xfrm>
            <a:off x="0" y="0"/>
            <a:ext cx="4191000" cy="6858000"/>
          </a:xfrm>
          <a:prstGeom prst="rect">
            <a:avLst/>
          </a:prstGeom>
          <a:solidFill>
            <a:srgbClr val="145969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53" name="Google Shape;53;p26"/>
          <p:cNvSpPr txBox="1"/>
          <p:nvPr/>
        </p:nvSpPr>
        <p:spPr>
          <a:xfrm>
            <a:off x="0" y="4775245"/>
            <a:ext cx="12192001" cy="2082755"/>
          </a:xfrm>
          <a:prstGeom prst="rect">
            <a:avLst/>
          </a:prstGeom>
          <a:solidFill>
            <a:schemeClr val="lt1">
              <a:alpha val="78823"/>
            </a:schemeClr>
          </a:solidFill>
          <a:ln>
            <a:noFill/>
          </a:ln>
        </p:spPr>
        <p:txBody>
          <a:bodyPr spcFirstLastPara="1" wrap="square" lIns="4500000" tIns="108000" rIns="180000" bIns="1080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85D5C"/>
              </a:buClr>
              <a:buSzPts val="2000"/>
              <a:buFont typeface="Quattrocento Sans"/>
              <a:buNone/>
            </a:pPr>
            <a:endParaRPr sz="2000">
              <a:solidFill>
                <a:srgbClr val="848484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54" name="Google Shape;54;p26"/>
          <p:cNvSpPr txBox="1">
            <a:spLocks noGrp="1"/>
          </p:cNvSpPr>
          <p:nvPr>
            <p:ph type="ctrTitle"/>
          </p:nvPr>
        </p:nvSpPr>
        <p:spPr>
          <a:xfrm>
            <a:off x="4408488" y="5415837"/>
            <a:ext cx="6792912" cy="5310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85D5C"/>
              </a:buClr>
              <a:buSzPts val="3200"/>
              <a:buFont typeface="Quattrocento Sans"/>
              <a:buNone/>
              <a:defRPr sz="3200">
                <a:solidFill>
                  <a:srgbClr val="285D5C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26"/>
          <p:cNvSpPr txBox="1">
            <a:spLocks noGrp="1"/>
          </p:cNvSpPr>
          <p:nvPr>
            <p:ph type="subTitle" idx="1"/>
          </p:nvPr>
        </p:nvSpPr>
        <p:spPr>
          <a:xfrm>
            <a:off x="4408488" y="5772551"/>
            <a:ext cx="6792912" cy="5826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48484"/>
              </a:buClr>
              <a:buSzPts val="2000"/>
              <a:buNone/>
              <a:defRPr sz="2000">
                <a:solidFill>
                  <a:srgbClr val="848484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pic>
        <p:nvPicPr>
          <p:cNvPr id="56" name="Google Shape;56;p2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29862" y="254046"/>
            <a:ext cx="1440000" cy="144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>
  <p:cSld name="Заголовок и объект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27"/>
          <p:cNvSpPr txBox="1">
            <a:spLocks noGrp="1"/>
          </p:cNvSpPr>
          <p:nvPr>
            <p:ph type="body" idx="1"/>
          </p:nvPr>
        </p:nvSpPr>
        <p:spPr>
          <a:xfrm>
            <a:off x="7793235" y="866758"/>
            <a:ext cx="3979664" cy="51244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330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45969"/>
              </a:buClr>
              <a:buSzPts val="1600"/>
              <a:buFont typeface="Quattrocento Sans"/>
              <a:buAutoNum type="arabicPeriod"/>
              <a:defRPr sz="1600">
                <a:solidFill>
                  <a:srgbClr val="145969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Quattrocento Sans"/>
              <a:buNone/>
              <a:defRPr sz="1200">
                <a:solidFill>
                  <a:srgbClr val="7F7F7F"/>
                </a:solidFill>
              </a:defRPr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4pPr>
            <a:lvl5pPr marL="2286000" lvl="4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9" name="Google Shape;59;p27"/>
          <p:cNvSpPr/>
          <p:nvPr/>
        </p:nvSpPr>
        <p:spPr>
          <a:xfrm>
            <a:off x="0" y="0"/>
            <a:ext cx="744855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60" name="Google Shape;60;p27"/>
          <p:cNvSpPr/>
          <p:nvPr/>
        </p:nvSpPr>
        <p:spPr>
          <a:xfrm>
            <a:off x="1190623" y="4657724"/>
            <a:ext cx="6319837" cy="1709143"/>
          </a:xfrm>
          <a:prstGeom prst="rect">
            <a:avLst/>
          </a:prstGeom>
          <a:solidFill>
            <a:schemeClr val="lt1">
              <a:alpha val="29803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61" name="Google Shape;61;p27"/>
          <p:cNvSpPr txBox="1">
            <a:spLocks noGrp="1"/>
          </p:cNvSpPr>
          <p:nvPr>
            <p:ph type="title"/>
          </p:nvPr>
        </p:nvSpPr>
        <p:spPr>
          <a:xfrm>
            <a:off x="1412079" y="4855369"/>
            <a:ext cx="5876925" cy="13358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Quattrocento Sans"/>
              <a:buNone/>
              <a:defRPr sz="3200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27"/>
          <p:cNvSpPr/>
          <p:nvPr/>
        </p:nvSpPr>
        <p:spPr>
          <a:xfrm rot="10800000">
            <a:off x="1146571" y="4563293"/>
            <a:ext cx="431007" cy="504825"/>
          </a:xfrm>
          <a:prstGeom prst="triangle">
            <a:avLst>
              <a:gd name="adj" fmla="val 100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63" name="Google Shape;63;p27"/>
          <p:cNvSpPr txBox="1">
            <a:spLocks noGrp="1"/>
          </p:cNvSpPr>
          <p:nvPr>
            <p:ph type="sldNum" idx="12"/>
          </p:nvPr>
        </p:nvSpPr>
        <p:spPr>
          <a:xfrm>
            <a:off x="11658600" y="6366867"/>
            <a:ext cx="533400" cy="4911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1">
            <a:noAutofit/>
          </a:bodyPr>
          <a:lstStyle>
            <a:lvl1pPr marL="0" lvl="0" indent="0" algn="ctr">
              <a:spcBef>
                <a:spcPts val="0"/>
              </a:spcBef>
              <a:buNone/>
              <a:defRPr sz="1600">
                <a:solidFill>
                  <a:schemeClr val="accen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marL="0" lvl="1" indent="0" algn="ctr">
              <a:spcBef>
                <a:spcPts val="0"/>
              </a:spcBef>
              <a:buNone/>
              <a:defRPr sz="1600">
                <a:solidFill>
                  <a:schemeClr val="accen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marL="0" lvl="2" indent="0" algn="ctr">
              <a:spcBef>
                <a:spcPts val="0"/>
              </a:spcBef>
              <a:buNone/>
              <a:defRPr sz="1600">
                <a:solidFill>
                  <a:schemeClr val="accen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marL="0" lvl="3" indent="0" algn="ctr">
              <a:spcBef>
                <a:spcPts val="0"/>
              </a:spcBef>
              <a:buNone/>
              <a:defRPr sz="1600">
                <a:solidFill>
                  <a:schemeClr val="accen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marL="0" lvl="4" indent="0" algn="ctr">
              <a:spcBef>
                <a:spcPts val="0"/>
              </a:spcBef>
              <a:buNone/>
              <a:defRPr sz="1600">
                <a:solidFill>
                  <a:schemeClr val="accen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marL="0" lvl="5" indent="0" algn="ctr">
              <a:spcBef>
                <a:spcPts val="0"/>
              </a:spcBef>
              <a:buNone/>
              <a:defRPr sz="1600">
                <a:solidFill>
                  <a:schemeClr val="accen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marL="0" lvl="6" indent="0" algn="ctr">
              <a:spcBef>
                <a:spcPts val="0"/>
              </a:spcBef>
              <a:buNone/>
              <a:defRPr sz="1600">
                <a:solidFill>
                  <a:schemeClr val="accen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marL="0" lvl="7" indent="0" algn="ctr">
              <a:spcBef>
                <a:spcPts val="0"/>
              </a:spcBef>
              <a:buNone/>
              <a:defRPr sz="1600">
                <a:solidFill>
                  <a:schemeClr val="accen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marL="0" lvl="8" indent="0" algn="ctr">
              <a:spcBef>
                <a:spcPts val="0"/>
              </a:spcBef>
              <a:buNone/>
              <a:defRPr sz="1600">
                <a:solidFill>
                  <a:schemeClr val="accen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64" name="Google Shape;64;p2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29862" y="254046"/>
            <a:ext cx="1440000" cy="144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>
  <p:cSld name="Заголовок раздела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28"/>
          <p:cNvSpPr/>
          <p:nvPr/>
        </p:nvSpPr>
        <p:spPr>
          <a:xfrm>
            <a:off x="0" y="0"/>
            <a:ext cx="4750574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67" name="Google Shape;67;p28"/>
          <p:cNvSpPr/>
          <p:nvPr/>
        </p:nvSpPr>
        <p:spPr>
          <a:xfrm>
            <a:off x="2817452" y="5133564"/>
            <a:ext cx="8518205" cy="1440000"/>
          </a:xfrm>
          <a:prstGeom prst="rect">
            <a:avLst/>
          </a:prstGeom>
          <a:solidFill>
            <a:srgbClr val="D8D8D8">
              <a:alpha val="29803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pic>
        <p:nvPicPr>
          <p:cNvPr id="68" name="Google Shape;68;p2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76176" y="5114070"/>
            <a:ext cx="1440000" cy="1440000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28"/>
          <p:cNvSpPr/>
          <p:nvPr/>
        </p:nvSpPr>
        <p:spPr>
          <a:xfrm rot="10800000">
            <a:off x="2817452" y="5133564"/>
            <a:ext cx="431007" cy="504825"/>
          </a:xfrm>
          <a:prstGeom prst="triangle">
            <a:avLst>
              <a:gd name="adj" fmla="val 100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70" name="Google Shape;70;p28"/>
          <p:cNvSpPr txBox="1">
            <a:spLocks noGrp="1"/>
          </p:cNvSpPr>
          <p:nvPr>
            <p:ph type="ctrTitle"/>
          </p:nvPr>
        </p:nvSpPr>
        <p:spPr>
          <a:xfrm>
            <a:off x="5513124" y="5303050"/>
            <a:ext cx="5577701" cy="5310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45969"/>
              </a:buClr>
              <a:buSzPts val="2800"/>
              <a:buFont typeface="Quattrocento Sans"/>
              <a:buNone/>
              <a:defRPr sz="2800">
                <a:solidFill>
                  <a:srgbClr val="145969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28"/>
          <p:cNvSpPr txBox="1">
            <a:spLocks noGrp="1"/>
          </p:cNvSpPr>
          <p:nvPr>
            <p:ph type="subTitle" idx="1"/>
          </p:nvPr>
        </p:nvSpPr>
        <p:spPr>
          <a:xfrm>
            <a:off x="5513124" y="5841863"/>
            <a:ext cx="5577701" cy="5826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48484"/>
              </a:buClr>
              <a:buSzPts val="1800"/>
              <a:buNone/>
              <a:defRPr sz="1800">
                <a:solidFill>
                  <a:srgbClr val="848484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72" name="Google Shape;72;p28"/>
          <p:cNvSpPr txBox="1">
            <a:spLocks noGrp="1"/>
          </p:cNvSpPr>
          <p:nvPr>
            <p:ph type="sldNum" idx="12"/>
          </p:nvPr>
        </p:nvSpPr>
        <p:spPr>
          <a:xfrm>
            <a:off x="11658600" y="6366867"/>
            <a:ext cx="533400" cy="4911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1">
            <a:noAutofit/>
          </a:bodyPr>
          <a:lstStyle>
            <a:lvl1pPr marL="0" lvl="0" indent="0" algn="ctr">
              <a:spcBef>
                <a:spcPts val="0"/>
              </a:spcBef>
              <a:buNone/>
              <a:defRPr sz="1600">
                <a:solidFill>
                  <a:schemeClr val="accen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marL="0" lvl="1" indent="0" algn="ctr">
              <a:spcBef>
                <a:spcPts val="0"/>
              </a:spcBef>
              <a:buNone/>
              <a:defRPr sz="1600">
                <a:solidFill>
                  <a:schemeClr val="accen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marL="0" lvl="2" indent="0" algn="ctr">
              <a:spcBef>
                <a:spcPts val="0"/>
              </a:spcBef>
              <a:buNone/>
              <a:defRPr sz="1600">
                <a:solidFill>
                  <a:schemeClr val="accen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marL="0" lvl="3" indent="0" algn="ctr">
              <a:spcBef>
                <a:spcPts val="0"/>
              </a:spcBef>
              <a:buNone/>
              <a:defRPr sz="1600">
                <a:solidFill>
                  <a:schemeClr val="accen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marL="0" lvl="4" indent="0" algn="ctr">
              <a:spcBef>
                <a:spcPts val="0"/>
              </a:spcBef>
              <a:buNone/>
              <a:defRPr sz="1600">
                <a:solidFill>
                  <a:schemeClr val="accen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marL="0" lvl="5" indent="0" algn="ctr">
              <a:spcBef>
                <a:spcPts val="0"/>
              </a:spcBef>
              <a:buNone/>
              <a:defRPr sz="1600">
                <a:solidFill>
                  <a:schemeClr val="accen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marL="0" lvl="6" indent="0" algn="ctr">
              <a:spcBef>
                <a:spcPts val="0"/>
              </a:spcBef>
              <a:buNone/>
              <a:defRPr sz="1600">
                <a:solidFill>
                  <a:schemeClr val="accen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marL="0" lvl="7" indent="0" algn="ctr">
              <a:spcBef>
                <a:spcPts val="0"/>
              </a:spcBef>
              <a:buNone/>
              <a:defRPr sz="1600">
                <a:solidFill>
                  <a:schemeClr val="accen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marL="0" lvl="8" indent="0" algn="ctr">
              <a:spcBef>
                <a:spcPts val="0"/>
              </a:spcBef>
              <a:buNone/>
              <a:defRPr sz="1600">
                <a:solidFill>
                  <a:schemeClr val="accen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Пустой слайд">
  <p:cSld name="1_Пустой слайд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2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45969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pic>
        <p:nvPicPr>
          <p:cNvPr id="75" name="Google Shape;75;p29"/>
          <p:cNvPicPr preferRelativeResize="0"/>
          <p:nvPr/>
        </p:nvPicPr>
        <p:blipFill rotWithShape="1">
          <a:blip r:embed="rId2">
            <a:alphaModFix amt="50000"/>
          </a:blip>
          <a:srcRect l="22538" t="16876" r="22537" b="5223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76" name="Google Shape;76;p29"/>
          <p:cNvSpPr txBox="1"/>
          <p:nvPr/>
        </p:nvSpPr>
        <p:spPr>
          <a:xfrm>
            <a:off x="1869522" y="3231504"/>
            <a:ext cx="8452956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1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>
                <a:solidFill>
                  <a:srgbClr val="8AACB4"/>
                </a:solidFill>
                <a:latin typeface="Montserrat"/>
                <a:ea typeface="Montserrat"/>
                <a:cs typeface="Montserrat"/>
                <a:sym typeface="Montserrat"/>
              </a:rPr>
              <a:t>САМАРСКИЙ МЕТАЛЛУРГИЧЕСКИЙ ЗАВОД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Quattrocento Sans"/>
              <a:buNone/>
              <a:defRPr sz="24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2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>
            <a:endParaRPr/>
          </a:p>
        </p:txBody>
      </p:sp>
      <p:sp>
        <p:nvSpPr>
          <p:cNvPr id="12" name="Google Shape;12;p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D8D8D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>
            <a:endParaRPr/>
          </a:p>
        </p:txBody>
      </p:sp>
      <p:sp>
        <p:nvSpPr>
          <p:cNvPr id="13" name="Google Shape;13;p2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D8D8D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>
            <a:endParaRPr/>
          </a:p>
        </p:txBody>
      </p:sp>
      <p:sp>
        <p:nvSpPr>
          <p:cNvPr id="14" name="Google Shape;14;p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D8D8D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D8D8D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D8D8D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D8D8D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D8D8D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D8D8D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D8D8D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D8D8D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D8D8D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iming>
    <p:tnLst>
      <p:par>
        <p:cTn id="1" dur="indefinite" restart="never" nodeType="tmRoot"/>
      </p:par>
    </p:tnLst>
  </p:timing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hyperlink" Target="about:blank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"/>
          <p:cNvSpPr txBox="1">
            <a:spLocks noGrp="1"/>
          </p:cNvSpPr>
          <p:nvPr>
            <p:ph type="ctrTitle"/>
          </p:nvPr>
        </p:nvSpPr>
        <p:spPr>
          <a:xfrm>
            <a:off x="802640" y="6118044"/>
            <a:ext cx="10398760" cy="5310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85D5C"/>
              </a:buClr>
              <a:buSzPct val="100000"/>
              <a:buFont typeface="Quattrocento Sans"/>
              <a:buNone/>
            </a:pPr>
            <a:r>
              <a:rPr lang="ru-RU" dirty="0"/>
              <a:t>Ускоренный переход «Самарского металлургического завода» c зарубежной ERP-системы на платформу 1С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13.10.2023</a:t>
            </a:r>
            <a:endParaRPr dirty="0"/>
          </a:p>
        </p:txBody>
      </p:sp>
      <p:sp>
        <p:nvSpPr>
          <p:cNvPr id="83" name="Google Shape;83;p1"/>
          <p:cNvSpPr txBox="1"/>
          <p:nvPr/>
        </p:nvSpPr>
        <p:spPr>
          <a:xfrm>
            <a:off x="4389120" y="6024880"/>
            <a:ext cx="6370320" cy="751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60000" lnSpcReduction="20000"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85D5C"/>
              </a:buClr>
              <a:buSzPct val="100000"/>
              <a:buFont typeface="Quattrocento Sans"/>
              <a:buNone/>
            </a:pPr>
            <a:r>
              <a:rPr lang="ru-RU" sz="3200" b="0" i="0" u="none" strike="noStrike" cap="none">
                <a:solidFill>
                  <a:srgbClr val="285D5C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Полякова Светлана Николаевна 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85D5C"/>
              </a:buClr>
              <a:buSzPct val="100000"/>
              <a:buFont typeface="Quattrocento Sans"/>
              <a:buNone/>
            </a:pPr>
            <a:endParaRPr sz="3200" b="0" i="0" u="none" strike="noStrike" cap="none">
              <a:solidFill>
                <a:srgbClr val="285D5C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85D5C"/>
              </a:buClr>
              <a:buSzPct val="100000"/>
              <a:buFont typeface="Quattrocento Sans"/>
              <a:buNone/>
            </a:pPr>
            <a:r>
              <a:rPr lang="ru-RU" sz="3200" b="0" i="0" u="none" strike="noStrike" cap="none">
                <a:solidFill>
                  <a:srgbClr val="285D5C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Директор по финансовому контролю и ОЦО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g287fef772d0_0_95"/>
          <p:cNvSpPr txBox="1">
            <a:spLocks noGrp="1"/>
          </p:cNvSpPr>
          <p:nvPr>
            <p:ph type="title"/>
          </p:nvPr>
        </p:nvSpPr>
        <p:spPr>
          <a:xfrm>
            <a:off x="1375954" y="41090"/>
            <a:ext cx="9578346" cy="97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Quattrocento Sans"/>
              <a:buNone/>
            </a:pPr>
            <a:r>
              <a:rPr lang="ru-RU" dirty="0"/>
              <a:t>Результаты 1-го и начала 2-го горизонта внедрения</a:t>
            </a:r>
            <a:endParaRPr dirty="0"/>
          </a:p>
        </p:txBody>
      </p:sp>
      <p:sp>
        <p:nvSpPr>
          <p:cNvPr id="315" name="Google Shape;315;g287fef772d0_0_95"/>
          <p:cNvSpPr txBox="1">
            <a:spLocks noGrp="1"/>
          </p:cNvSpPr>
          <p:nvPr>
            <p:ph type="body" idx="1"/>
          </p:nvPr>
        </p:nvSpPr>
        <p:spPr>
          <a:xfrm>
            <a:off x="569145" y="1096368"/>
            <a:ext cx="115569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rial"/>
              <a:buNone/>
            </a:pPr>
            <a:r>
              <a:rPr lang="ru-RU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«Великие дела нужно совершать, а не обдумывать их бесконечно» </a:t>
            </a:r>
            <a:r>
              <a:rPr lang="ru-RU" sz="1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- </a:t>
            </a:r>
            <a:r>
              <a:rPr lang="ru-RU" sz="1200" i="1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Ю. Цезарь</a:t>
            </a:r>
            <a:endParaRPr sz="1600" i="1">
              <a:solidFill>
                <a:schemeClr val="accent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6" name="Google Shape;316;g287fef772d0_0_95"/>
          <p:cNvSpPr txBox="1">
            <a:spLocks noGrp="1"/>
          </p:cNvSpPr>
          <p:nvPr>
            <p:ph type="sldNum" idx="12"/>
          </p:nvPr>
        </p:nvSpPr>
        <p:spPr>
          <a:xfrm>
            <a:off x="11658600" y="6366867"/>
            <a:ext cx="533400" cy="49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1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ru-RU"/>
              <a:t>10</a:t>
            </a:fld>
            <a:endParaRPr/>
          </a:p>
        </p:txBody>
      </p:sp>
      <p:sp>
        <p:nvSpPr>
          <p:cNvPr id="317" name="Google Shape;317;g287fef772d0_0_95"/>
          <p:cNvSpPr txBox="1">
            <a:spLocks noGrp="1"/>
          </p:cNvSpPr>
          <p:nvPr>
            <p:ph type="body" idx="3"/>
          </p:nvPr>
        </p:nvSpPr>
        <p:spPr>
          <a:xfrm>
            <a:off x="428899" y="1799763"/>
            <a:ext cx="11527969" cy="452427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2286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⮚"/>
            </a:pPr>
            <a:r>
              <a:rPr lang="ru-RU" sz="16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Функционал зарубежной </a:t>
            </a:r>
            <a:r>
              <a:rPr lang="en-US" sz="16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ERP </a:t>
            </a:r>
            <a:r>
              <a:rPr lang="ru-RU" sz="16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заменен </a:t>
            </a:r>
            <a:r>
              <a:rPr lang="ru-RU" sz="16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на 75%</a:t>
            </a:r>
            <a:r>
              <a:rPr lang="ru-RU" sz="16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за исключением, однако, самого важного – </a:t>
            </a:r>
            <a:r>
              <a:rPr lang="en-US" sz="160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160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160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должного </a:t>
            </a:r>
            <a:r>
              <a:rPr lang="ru-RU" sz="16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распределения ролей и полномочий, системы контролей (например, возможности системного запрета дублирования оплаты поставщику), управленческой отчетности по блоку Закупки.</a:t>
            </a:r>
            <a:endParaRPr sz="16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-127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48484"/>
              </a:buClr>
              <a:buSzPts val="1600"/>
              <a:buFont typeface="Noto Sans Symbols"/>
              <a:buNone/>
            </a:pPr>
            <a:endParaRPr sz="16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lvl="0" indent="-228600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ts val="1600"/>
              <a:buFont typeface="Noto Sans Symbols"/>
              <a:buChar char="⮚"/>
            </a:pPr>
            <a:r>
              <a:rPr lang="ru-RU" sz="16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Дополнительно автоматизированы блоки, отсутствующие в </a:t>
            </a:r>
            <a:r>
              <a:rPr lang="ru-RU" sz="16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зарубежной </a:t>
            </a:r>
            <a:r>
              <a:rPr lang="en-US" sz="160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ERP</a:t>
            </a:r>
            <a:r>
              <a:rPr lang="ru-RU" sz="16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ru-RU" sz="16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возможность формирования фискальной отчетности по РСБУ, НУ, возможность работы с локальными банками и УФК по спец. счетам </a:t>
            </a:r>
            <a:endParaRPr sz="1600" b="0" i="0" u="none" strike="noStrike" cap="none" dirty="0">
              <a:solidFill>
                <a:schemeClr val="dk1"/>
              </a:solidFill>
              <a:highlight>
                <a:srgbClr val="FFFF00"/>
              </a:highlight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-127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48484"/>
              </a:buClr>
              <a:buSzPts val="1600"/>
              <a:buFont typeface="Noto Sans Symbols"/>
              <a:buNone/>
            </a:pPr>
            <a:endParaRPr sz="16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⮚"/>
            </a:pPr>
            <a:r>
              <a:rPr lang="ru-RU" sz="16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Налоговая отчетность за 1 </a:t>
            </a:r>
            <a:r>
              <a:rPr lang="ru-RU" sz="16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кв. </a:t>
            </a:r>
            <a:r>
              <a:rPr lang="ru-RU" sz="16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и 2 кв. 2023 сдана из </a:t>
            </a:r>
            <a:r>
              <a:rPr lang="ru-RU" sz="16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1С:У</a:t>
            </a:r>
            <a:r>
              <a:rPr lang="ru-RU" sz="160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правление холдингом</a:t>
            </a:r>
            <a:r>
              <a:rPr lang="ru-RU" sz="16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16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вовремя  </a:t>
            </a:r>
            <a:r>
              <a:rPr lang="ru-RU" sz="16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ru-RU" sz="16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16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</a:t>
            </a:r>
            <a:r>
              <a:rPr lang="ru-RU" sz="16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декларация по НП требовала ручных правок)</a:t>
            </a:r>
            <a:endParaRPr dirty="0"/>
          </a:p>
          <a:p>
            <a:pPr marL="228600" marR="0" lvl="0" indent="-127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48484"/>
              </a:buClr>
              <a:buSzPts val="1600"/>
              <a:buFont typeface="Noto Sans Symbols"/>
              <a:buNone/>
            </a:pPr>
            <a:endParaRPr sz="16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⮚"/>
            </a:pPr>
            <a:r>
              <a:rPr lang="ru-RU" sz="16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Серверная инфраструктура  построена с учетом  серьезных требований информационной безопасности предприятия, и</a:t>
            </a:r>
            <a:r>
              <a:rPr lang="ru-RU" sz="16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спользуются арендованные у 1С-Рарус облачные сервера</a:t>
            </a:r>
            <a:endParaRPr dirty="0"/>
          </a:p>
          <a:p>
            <a:pPr marL="228600" marR="0" lvl="0" indent="-127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48484"/>
              </a:buClr>
              <a:buSzPts val="1600"/>
              <a:buFont typeface="Noto Sans Symbols"/>
              <a:buNone/>
            </a:pPr>
            <a:endParaRPr sz="1600" dirty="0">
              <a:solidFill>
                <a:schemeClr val="dk1"/>
              </a:solidFill>
              <a:highlight>
                <a:srgbClr val="FFFF00"/>
              </a:highlight>
              <a:latin typeface="Arial"/>
              <a:ea typeface="Arial"/>
              <a:cs typeface="Arial"/>
              <a:sym typeface="Arial"/>
            </a:endParaRPr>
          </a:p>
          <a:p>
            <a:pPr marL="228600" lvl="0" indent="-228600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ts val="1600"/>
              <a:buFont typeface="Noto Sans Symbols"/>
              <a:buChar char="⮚"/>
            </a:pPr>
            <a:r>
              <a:rPr lang="ru-RU" sz="1600" dirty="0" smtClean="0">
                <a:solidFill>
                  <a:schemeClr val="dk1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Выполнены </a:t>
            </a:r>
            <a:r>
              <a:rPr lang="ru-RU" sz="1600" b="0" i="0" u="none" strike="noStrike" cap="none" dirty="0" smtClean="0">
                <a:solidFill>
                  <a:schemeClr val="dk1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доработки </a:t>
            </a:r>
            <a:r>
              <a:rPr lang="ru-RU" sz="1600" b="0" i="0" u="none" strike="noStrike" cap="none" dirty="0">
                <a:solidFill>
                  <a:schemeClr val="dk1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разного объема в </a:t>
            </a:r>
            <a:r>
              <a:rPr lang="ru-RU" sz="1600" b="0" i="0" u="none" strike="noStrike" cap="none" dirty="0" smtClean="0">
                <a:solidFill>
                  <a:schemeClr val="dk1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1С:Управление холдингом, </a:t>
            </a:r>
            <a:r>
              <a:rPr lang="ru-RU" sz="1600" b="0" i="0" u="none" strike="noStrike" cap="none" dirty="0">
                <a:solidFill>
                  <a:schemeClr val="dk1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1С:ERP, </a:t>
            </a:r>
            <a:r>
              <a:rPr lang="ru-RU" sz="1600" b="0" i="0" u="none" strike="noStrike" cap="none" dirty="0" smtClean="0">
                <a:solidFill>
                  <a:schemeClr val="dk1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1С:</a:t>
            </a:r>
            <a:r>
              <a:rPr lang="ru-RU" sz="1600" dirty="0" smtClean="0">
                <a:solidFill>
                  <a:schemeClr val="dk1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Документоборот, </a:t>
            </a:r>
            <a:br>
              <a:rPr lang="ru-RU" sz="1600" dirty="0" smtClean="0">
                <a:solidFill>
                  <a:schemeClr val="dk1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</a:br>
            <a:r>
              <a:rPr lang="ru-RU" sz="1600" dirty="0" smtClean="0">
                <a:solidFill>
                  <a:schemeClr val="dk1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при </a:t>
            </a:r>
            <a:r>
              <a:rPr lang="ru-RU" sz="1600" dirty="0">
                <a:solidFill>
                  <a:schemeClr val="dk1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сохранении возможности быстрого обновления систем. </a:t>
            </a:r>
            <a:r>
              <a:rPr lang="ru-RU" sz="1600" dirty="0" smtClean="0">
                <a:solidFill>
                  <a:schemeClr val="dk1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/>
            </a:r>
            <a:br>
              <a:rPr lang="ru-RU" sz="1600" dirty="0" smtClean="0">
                <a:solidFill>
                  <a:schemeClr val="dk1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</a:br>
            <a:r>
              <a:rPr lang="ru-RU" sz="1600" dirty="0" smtClean="0">
                <a:solidFill>
                  <a:schemeClr val="dk1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Самые </a:t>
            </a:r>
            <a:r>
              <a:rPr lang="ru-RU" sz="1600" dirty="0">
                <a:solidFill>
                  <a:schemeClr val="dk1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существенные – обмен с ТМС, </a:t>
            </a:r>
            <a:r>
              <a:rPr lang="ru-RU" sz="1600" dirty="0" smtClean="0">
                <a:solidFill>
                  <a:schemeClr val="dk1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обмен </a:t>
            </a:r>
            <a:r>
              <a:rPr lang="ru-RU" sz="1600" dirty="0">
                <a:solidFill>
                  <a:schemeClr val="dk1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1С:Управление </a:t>
            </a:r>
            <a:r>
              <a:rPr lang="ru-RU" sz="1600" dirty="0" smtClean="0">
                <a:solidFill>
                  <a:schemeClr val="dk1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холдингом </a:t>
            </a:r>
            <a:r>
              <a:rPr lang="en-US" sz="1600" dirty="0" smtClean="0">
                <a:solidFill>
                  <a:schemeClr val="dk1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&lt;-&gt; </a:t>
            </a:r>
            <a:r>
              <a:rPr lang="ru-RU" sz="1600" dirty="0" smtClean="0">
                <a:solidFill>
                  <a:schemeClr val="dk1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1С:ERP</a:t>
            </a:r>
            <a:endParaRPr lang="en-US" sz="1600" dirty="0" smtClean="0">
              <a:solidFill>
                <a:schemeClr val="dk1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marL="228600" lvl="0" indent="-228600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ts val="1600"/>
              <a:buFont typeface="Noto Sans Symbols"/>
              <a:buChar char="⮚"/>
            </a:pPr>
            <a:endParaRPr sz="1600" b="0" i="0" u="none" strike="noStrike" cap="none" dirty="0">
              <a:solidFill>
                <a:schemeClr val="dk1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⮚"/>
            </a:pPr>
            <a:r>
              <a:rPr lang="ru-RU" sz="1600" dirty="0">
                <a:solidFill>
                  <a:schemeClr val="dk1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1-я линия поддержки передана IT службе, в разработку вовлечен специалист завода</a:t>
            </a:r>
            <a:endParaRPr sz="18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g287fef772d0_0_0"/>
          <p:cNvSpPr txBox="1">
            <a:spLocks noGrp="1"/>
          </p:cNvSpPr>
          <p:nvPr>
            <p:ph type="title"/>
          </p:nvPr>
        </p:nvSpPr>
        <p:spPr>
          <a:xfrm>
            <a:off x="1314994" y="41090"/>
            <a:ext cx="9639306" cy="97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Quattrocento Sans"/>
              <a:buNone/>
            </a:pPr>
            <a:r>
              <a:rPr lang="ru-RU" dirty="0"/>
              <a:t>2 горизонт: текущие результаты</a:t>
            </a:r>
            <a:endParaRPr dirty="0"/>
          </a:p>
        </p:txBody>
      </p:sp>
      <p:sp>
        <p:nvSpPr>
          <p:cNvPr id="325" name="Google Shape;325;g287fef772d0_0_0"/>
          <p:cNvSpPr txBox="1">
            <a:spLocks noGrp="1"/>
          </p:cNvSpPr>
          <p:nvPr>
            <p:ph type="body" idx="1"/>
          </p:nvPr>
        </p:nvSpPr>
        <p:spPr>
          <a:xfrm>
            <a:off x="-363325" y="1111584"/>
            <a:ext cx="115569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62500" lnSpcReduction="2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00000"/>
              <a:buFont typeface="Arial"/>
              <a:buNone/>
            </a:pPr>
            <a:r>
              <a:rPr lang="ru-RU" sz="22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«Прогресс – не вопрос скорости, а вопрос направления» </a:t>
            </a:r>
            <a:r>
              <a:rPr lang="ru-RU" sz="23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– </a:t>
            </a:r>
            <a:r>
              <a:rPr lang="ru-RU" sz="1900" b="0" i="1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Неизвестный автор</a:t>
            </a:r>
            <a:r>
              <a:rPr lang="ru-RU"/>
              <a:t/>
            </a:r>
            <a:br>
              <a:rPr lang="ru-RU"/>
            </a:br>
            <a:endParaRPr/>
          </a:p>
        </p:txBody>
      </p:sp>
      <p:sp>
        <p:nvSpPr>
          <p:cNvPr id="326" name="Google Shape;326;g287fef772d0_0_0"/>
          <p:cNvSpPr txBox="1">
            <a:spLocks noGrp="1"/>
          </p:cNvSpPr>
          <p:nvPr>
            <p:ph type="sldNum" idx="12"/>
          </p:nvPr>
        </p:nvSpPr>
        <p:spPr>
          <a:xfrm>
            <a:off x="11658600" y="6366867"/>
            <a:ext cx="533400" cy="49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1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ru-RU"/>
              <a:t>11</a:t>
            </a:fld>
            <a:endParaRPr/>
          </a:p>
        </p:txBody>
      </p:sp>
      <p:sp>
        <p:nvSpPr>
          <p:cNvPr id="327" name="Google Shape;327;g287fef772d0_0_0"/>
          <p:cNvSpPr txBox="1">
            <a:spLocks noGrp="1"/>
          </p:cNvSpPr>
          <p:nvPr>
            <p:ph type="body" idx="3"/>
          </p:nvPr>
        </p:nvSpPr>
        <p:spPr>
          <a:xfrm>
            <a:off x="914400" y="4338297"/>
            <a:ext cx="102174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48484"/>
              </a:buClr>
              <a:buSzPts val="1800"/>
              <a:buFont typeface="Quattrocento Sans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48484"/>
              </a:buClr>
              <a:buSzPts val="1800"/>
              <a:buFont typeface="Quattrocento Sans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8" name="Google Shape;328;g287fef772d0_0_0"/>
          <p:cNvSpPr txBox="1"/>
          <p:nvPr/>
        </p:nvSpPr>
        <p:spPr>
          <a:xfrm>
            <a:off x="533400" y="1366246"/>
            <a:ext cx="11658600" cy="52629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</a:pPr>
            <a:r>
              <a:rPr lang="ru-RU" sz="1600" b="1" dirty="0">
                <a:solidFill>
                  <a:schemeClr val="dk1"/>
                </a:solidFill>
              </a:rPr>
              <a:t>Контроль</a:t>
            </a:r>
          </a:p>
          <a:p>
            <a:pPr lvl="4" indent="-114300">
              <a:buClr>
                <a:schemeClr val="dk1"/>
              </a:buClr>
              <a:buSzPts val="1800"/>
              <a:buFont typeface="Noto Sans Symbols"/>
              <a:buChar char="⮚"/>
            </a:pPr>
            <a:r>
              <a:rPr lang="ru-RU" sz="16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Определены критичные точки разделения полномочий, разработаны профили, </a:t>
            </a:r>
            <a:r>
              <a:rPr lang="ru-RU" sz="160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ru-RU" sz="160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160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ограничивающие </a:t>
            </a:r>
            <a:r>
              <a:rPr lang="ru-RU" sz="16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доступы к наиболее существенным данным </a:t>
            </a:r>
            <a:endParaRPr sz="1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indent="-101600">
              <a:buClr>
                <a:schemeClr val="dk1"/>
              </a:buClr>
              <a:buSzPts val="1600"/>
              <a:buFont typeface="Noto Sans Symbols"/>
              <a:buChar char="⮚"/>
            </a:pPr>
            <a:r>
              <a:rPr lang="ru-RU" sz="16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Контрольные отчеты по суммовой, количественной и документальной сверке </a:t>
            </a:r>
            <a:r>
              <a:rPr lang="ru-RU" sz="160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по </a:t>
            </a:r>
            <a:r>
              <a:rPr lang="ru-RU" sz="16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полученным ТМЦ </a:t>
            </a:r>
            <a:r>
              <a:rPr lang="ru-RU" sz="160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ru-RU" sz="160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160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</a:t>
            </a:r>
            <a:r>
              <a:rPr lang="ru-RU" sz="16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обороты и остатки) и услугам (обороты): </a:t>
            </a:r>
            <a:r>
              <a:rPr lang="ru-RU" sz="1600" dirty="0" smtClean="0">
                <a:solidFill>
                  <a:schemeClr val="dk1"/>
                </a:solidFill>
                <a:highlight>
                  <a:srgbClr val="FFFFFF"/>
                </a:highlight>
              </a:rPr>
              <a:t>1С:ERP - 1С:Управление холдингом</a:t>
            </a:r>
            <a:endParaRPr lang="ru-RU" sz="16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-101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⮚"/>
            </a:pPr>
            <a:r>
              <a:rPr lang="ru-RU" sz="1600" dirty="0">
                <a:solidFill>
                  <a:schemeClr val="dk1"/>
                </a:solidFill>
              </a:rPr>
              <a:t>Разработаны контрольные отчеты и рассылка по ошибкам и остановке обмена</a:t>
            </a:r>
            <a:endParaRPr dirty="0"/>
          </a:p>
          <a:p>
            <a: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</a:pPr>
            <a:r>
              <a:rPr lang="ru-RU" sz="16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Интеграция </a:t>
            </a:r>
          </a:p>
          <a:p>
            <a:pPr lvl="0" indent="-101600">
              <a:buClr>
                <a:schemeClr val="dk1"/>
              </a:buClr>
              <a:buSzPts val="1600"/>
              <a:buFont typeface="Noto Sans Symbols"/>
              <a:buChar char="⮚"/>
            </a:pPr>
            <a:r>
              <a:rPr lang="ru-RU" sz="16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Настроены интеграции </a:t>
            </a:r>
            <a:r>
              <a:rPr lang="ru-RU" sz="1600" dirty="0">
                <a:solidFill>
                  <a:schemeClr val="dk1"/>
                </a:solidFill>
                <a:highlight>
                  <a:srgbClr val="FFFFFF"/>
                </a:highlight>
              </a:rPr>
              <a:t>1С:Управление холдингом </a:t>
            </a:r>
            <a:r>
              <a:rPr lang="en-US" sz="1600" dirty="0">
                <a:solidFill>
                  <a:schemeClr val="dk1"/>
                </a:solidFill>
                <a:highlight>
                  <a:srgbClr val="FFFFFF"/>
                </a:highlight>
              </a:rPr>
              <a:t>&lt;-&gt; </a:t>
            </a:r>
            <a:r>
              <a:rPr lang="ru-RU" sz="1600" dirty="0">
                <a:solidFill>
                  <a:schemeClr val="dk1"/>
                </a:solidFill>
                <a:highlight>
                  <a:srgbClr val="FFFFFF"/>
                </a:highlight>
              </a:rPr>
              <a:t>1С:ERP </a:t>
            </a:r>
            <a:r>
              <a:rPr lang="ru-RU" sz="160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для </a:t>
            </a:r>
            <a:r>
              <a:rPr lang="ru-RU" sz="16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всех движений ТМЦ и необходимых справочников: </a:t>
            </a:r>
          </a:p>
          <a:p>
            <a:pPr lvl="0" indent="-101600">
              <a:buClr>
                <a:schemeClr val="dk1"/>
              </a:buClr>
              <a:buSzPts val="1600"/>
              <a:buFont typeface="Noto Sans Symbols"/>
              <a:buChar char="⮚"/>
            </a:pPr>
            <a:r>
              <a:rPr lang="ru-RU" sz="1600" dirty="0">
                <a:solidFill>
                  <a:schemeClr val="dk1"/>
                </a:solidFill>
              </a:rPr>
              <a:t>Интерфейс ТМС – </a:t>
            </a:r>
            <a:r>
              <a:rPr lang="ru-RU" sz="1600" dirty="0">
                <a:solidFill>
                  <a:schemeClr val="dk1"/>
                </a:solidFill>
                <a:highlight>
                  <a:srgbClr val="FFFFFF"/>
                </a:highlight>
              </a:rPr>
              <a:t>1С:Управление холдингом </a:t>
            </a:r>
            <a:r>
              <a:rPr lang="ru-RU" sz="1600" dirty="0" smtClean="0">
                <a:solidFill>
                  <a:schemeClr val="dk1"/>
                </a:solidFill>
              </a:rPr>
              <a:t> </a:t>
            </a:r>
            <a:r>
              <a:rPr lang="ru-RU" sz="1600" dirty="0">
                <a:solidFill>
                  <a:schemeClr val="dk1"/>
                </a:solidFill>
              </a:rPr>
              <a:t>для ежедневной загрузки реализации, протокол загрузки </a:t>
            </a:r>
            <a:endParaRPr lang="ru-RU" sz="1800" dirty="0">
              <a:solidFill>
                <a:schemeClr val="dk1"/>
              </a:solidFill>
            </a:endParaRPr>
          </a:p>
          <a:p>
            <a:pPr>
              <a:buClr>
                <a:schemeClr val="dk1"/>
              </a:buClr>
              <a:buSzPts val="1600"/>
            </a:pPr>
            <a:r>
              <a:rPr lang="ru-RU" sz="16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Система прослеживаемости от заявки до приобретения </a:t>
            </a:r>
            <a:endParaRPr sz="1600" b="1" dirty="0"/>
          </a:p>
          <a:p>
            <a: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</a:pPr>
            <a:r>
              <a:rPr lang="ru-RU" sz="16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Казначейство и взаиморасчеты</a:t>
            </a:r>
          </a:p>
          <a:p>
            <a:pPr marL="0" marR="0" lvl="0" indent="-101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⮚"/>
            </a:pPr>
            <a:r>
              <a:rPr lang="ru-RU" sz="16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Базовые контрольные отчеты по расчетам с поставщиками</a:t>
            </a:r>
            <a:endParaRPr dirty="0"/>
          </a:p>
          <a:p>
            <a:pPr marL="0" marR="0" lvl="0" indent="-101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⮚"/>
            </a:pPr>
            <a:r>
              <a:rPr lang="ru-RU" sz="16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Автоматизированы: реестр платежей и п/п в системах Банк-Клиент (кроме УФК и валютных платежей)</a:t>
            </a:r>
            <a:endParaRPr sz="16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-101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⮚"/>
            </a:pPr>
            <a:r>
              <a:rPr lang="ru-RU" sz="16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Автоматическая загрузка банковских выписок (вкл. УФК)</a:t>
            </a:r>
          </a:p>
          <a:p>
            <a: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</a:pPr>
            <a:r>
              <a:rPr lang="ru-RU" sz="1600" b="1" dirty="0">
                <a:solidFill>
                  <a:schemeClr val="dk1"/>
                </a:solidFill>
              </a:rPr>
              <a:t>РСБУ и НУ</a:t>
            </a:r>
            <a:endParaRPr sz="1600" b="1" dirty="0"/>
          </a:p>
          <a:p>
            <a:pPr marL="0" marR="0" lvl="0" indent="-101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⮚"/>
            </a:pPr>
            <a:r>
              <a:rPr lang="ru-RU" sz="16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Загрузка проводок с помощью шаблона</a:t>
            </a:r>
            <a:endParaRPr dirty="0"/>
          </a:p>
          <a:p>
            <a:pPr marL="0" marR="0" lvl="0" indent="-101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⮚"/>
            </a:pPr>
            <a:r>
              <a:rPr lang="ru-RU" sz="16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Корректное формирование и классификация затрат для целей налогового учета (НУ) </a:t>
            </a:r>
            <a:endParaRPr dirty="0"/>
          </a:p>
          <a:p>
            <a:pPr marL="0" marR="0" lvl="0" indent="-101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⮚"/>
            </a:pPr>
            <a:r>
              <a:rPr lang="ru-RU" sz="16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Формирование книг продаж и покупок для декларации по НДС</a:t>
            </a:r>
            <a:endParaRPr sz="16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-101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⮚"/>
            </a:pPr>
            <a:r>
              <a:rPr lang="ru-RU" sz="16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Готовность системы к автоматическому расчету налога на прибыль, текущего и отложенного, к включению в регламентные операции, формирование декларации из системы автоматически – </a:t>
            </a:r>
            <a:r>
              <a:rPr lang="ru-RU" sz="160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ru-RU" sz="160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160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запуск </a:t>
            </a:r>
            <a:r>
              <a:rPr lang="ru-RU" sz="16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регламентной операции в 3 </a:t>
            </a:r>
            <a:r>
              <a:rPr lang="ru-RU" sz="160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кв. 2023 </a:t>
            </a:r>
            <a:r>
              <a:rPr lang="ru-RU" sz="16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(некоторые ручные доработки потребуются) 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g287fef772d0_0_9"/>
          <p:cNvSpPr txBox="1">
            <a:spLocks noGrp="1"/>
          </p:cNvSpPr>
          <p:nvPr>
            <p:ph type="title"/>
          </p:nvPr>
        </p:nvSpPr>
        <p:spPr>
          <a:xfrm>
            <a:off x="1384662" y="41090"/>
            <a:ext cx="9569637" cy="97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Quattrocento Sans"/>
              <a:buNone/>
            </a:pPr>
            <a:r>
              <a:rPr lang="ru-RU" dirty="0"/>
              <a:t> Период закрытия месяца (бухгалтерский учет)</a:t>
            </a:r>
            <a:endParaRPr dirty="0"/>
          </a:p>
        </p:txBody>
      </p:sp>
      <p:sp>
        <p:nvSpPr>
          <p:cNvPr id="337" name="Google Shape;337;g287fef772d0_0_9"/>
          <p:cNvSpPr txBox="1">
            <a:spLocks noGrp="1"/>
          </p:cNvSpPr>
          <p:nvPr>
            <p:ph type="sldNum" idx="12"/>
          </p:nvPr>
        </p:nvSpPr>
        <p:spPr>
          <a:xfrm>
            <a:off x="11658600" y="6366867"/>
            <a:ext cx="533400" cy="49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1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ru-RU"/>
              <a:t>12</a:t>
            </a:fld>
            <a:endParaRPr/>
          </a:p>
        </p:txBody>
      </p:sp>
      <p:sp>
        <p:nvSpPr>
          <p:cNvPr id="338" name="Google Shape;338;g287fef772d0_0_9"/>
          <p:cNvSpPr txBox="1">
            <a:spLocks noGrp="1"/>
          </p:cNvSpPr>
          <p:nvPr>
            <p:ph type="body" idx="1"/>
          </p:nvPr>
        </p:nvSpPr>
        <p:spPr>
          <a:xfrm>
            <a:off x="-51573" y="1252330"/>
            <a:ext cx="115569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rial"/>
              <a:buNone/>
            </a:pPr>
            <a:r>
              <a:rPr lang="ru-RU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«Скорость ни разу никого не убила. Внезапная остановка… вот что убивает» </a:t>
            </a:r>
            <a:r>
              <a:rPr lang="ru-RU" sz="16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- </a:t>
            </a:r>
            <a:r>
              <a:rPr lang="ru-RU" sz="1200" i="1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Д. Кларксон</a:t>
            </a:r>
            <a:endParaRPr sz="1600" i="1">
              <a:solidFill>
                <a:schemeClr val="accent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39" name="Google Shape;339;g287fef772d0_0_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409245" y="2057400"/>
            <a:ext cx="6297300" cy="3631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g287fef772d0_0_17"/>
          <p:cNvSpPr txBox="1">
            <a:spLocks noGrp="1"/>
          </p:cNvSpPr>
          <p:nvPr>
            <p:ph type="title"/>
          </p:nvPr>
        </p:nvSpPr>
        <p:spPr>
          <a:xfrm>
            <a:off x="1314994" y="41090"/>
            <a:ext cx="9639306" cy="97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Quattrocento Sans"/>
              <a:buNone/>
            </a:pPr>
            <a:r>
              <a:rPr lang="ru-RU" dirty="0"/>
              <a:t>Направления дальнейшего развития автоматизации - </a:t>
            </a:r>
            <a:br>
              <a:rPr lang="ru-RU" dirty="0"/>
            </a:br>
            <a:r>
              <a:rPr lang="ru-RU" dirty="0"/>
              <a:t>2 горизонт 2023</a:t>
            </a:r>
            <a:endParaRPr dirty="0"/>
          </a:p>
        </p:txBody>
      </p:sp>
      <p:sp>
        <p:nvSpPr>
          <p:cNvPr id="347" name="Google Shape;347;g287fef772d0_0_17"/>
          <p:cNvSpPr txBox="1">
            <a:spLocks noGrp="1"/>
          </p:cNvSpPr>
          <p:nvPr>
            <p:ph type="body" idx="1"/>
          </p:nvPr>
        </p:nvSpPr>
        <p:spPr>
          <a:xfrm>
            <a:off x="-142543" y="1066800"/>
            <a:ext cx="115569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lnSpcReduction="1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rial"/>
              <a:buNone/>
            </a:pPr>
            <a:r>
              <a:rPr lang="ru-RU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«</a:t>
            </a:r>
            <a:r>
              <a:rPr lang="ru-RU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Даже консерваторы идут вперед, хотя делают вид, что пятятся назад</a:t>
            </a:r>
            <a:r>
              <a:rPr lang="ru-RU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» </a:t>
            </a:r>
            <a:r>
              <a:rPr lang="ru-RU" sz="12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– </a:t>
            </a:r>
            <a:r>
              <a:rPr lang="ru-RU" sz="1200" b="0" i="1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А. Чехов</a:t>
            </a:r>
            <a:r>
              <a:rPr lang="ru-RU" sz="800"/>
              <a:t/>
            </a:r>
            <a:br>
              <a:rPr lang="ru-RU" sz="800"/>
            </a:br>
            <a:endParaRPr sz="800"/>
          </a:p>
        </p:txBody>
      </p:sp>
      <p:sp>
        <p:nvSpPr>
          <p:cNvPr id="348" name="Google Shape;348;g287fef772d0_0_17"/>
          <p:cNvSpPr txBox="1">
            <a:spLocks noGrp="1"/>
          </p:cNvSpPr>
          <p:nvPr>
            <p:ph type="sldNum" idx="12"/>
          </p:nvPr>
        </p:nvSpPr>
        <p:spPr>
          <a:xfrm>
            <a:off x="11658600" y="6366867"/>
            <a:ext cx="533400" cy="49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1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ru-RU"/>
              <a:t>13</a:t>
            </a:fld>
            <a:endParaRPr/>
          </a:p>
        </p:txBody>
      </p:sp>
      <p:graphicFrame>
        <p:nvGraphicFramePr>
          <p:cNvPr id="349" name="Google Shape;349;g287fef772d0_0_17"/>
          <p:cNvGraphicFramePr/>
          <p:nvPr>
            <p:extLst>
              <p:ext uri="{D42A27DB-BD31-4B8C-83A1-F6EECF244321}">
                <p14:modId xmlns:p14="http://schemas.microsoft.com/office/powerpoint/2010/main" val="125875357"/>
              </p:ext>
            </p:extLst>
          </p:nvPr>
        </p:nvGraphicFramePr>
        <p:xfrm>
          <a:off x="173325" y="1666235"/>
          <a:ext cx="11670332" cy="5013835"/>
        </p:xfrm>
        <a:graphic>
          <a:graphicData uri="http://schemas.openxmlformats.org/drawingml/2006/table">
            <a:tbl>
              <a:tblPr firstRow="1" bandRow="1">
                <a:noFill/>
                <a:tableStyleId>{2194EC1C-49FC-4E6A-94D8-37178A71C36C}</a:tableStyleId>
              </a:tblPr>
              <a:tblGrid>
                <a:gridCol w="336343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44607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386081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2730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 u="none" strike="noStrike" cap="none" dirty="0"/>
                        <a:t>Функциональная область</a:t>
                      </a:r>
                      <a:endParaRPr sz="1300" u="none" strike="noStrike" cap="none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 u="none" strike="noStrike" cap="none" dirty="0"/>
                        <a:t>Ожидаемый результат</a:t>
                      </a:r>
                      <a:endParaRPr sz="1300" u="none" strike="noStrike" cap="none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 u="none" strike="noStrike" cap="none" dirty="0"/>
                        <a:t>Объект влияния</a:t>
                      </a:r>
                      <a:endParaRPr sz="1300" u="none" strike="noStrike" cap="none" dirty="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8767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200" u="none" strike="noStrike" cap="none" dirty="0"/>
                        <a:t>Учет </a:t>
                      </a:r>
                      <a:r>
                        <a:rPr lang="ru-RU" sz="1200" u="none" strike="noStrike" cap="none" dirty="0" err="1"/>
                        <a:t>неотфактурованных</a:t>
                      </a:r>
                      <a:r>
                        <a:rPr lang="ru-RU" sz="1200" u="none" strike="noStrike" cap="none" dirty="0"/>
                        <a:t> поставок</a:t>
                      </a:r>
                      <a:endParaRPr sz="12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285750" marR="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Char char="•"/>
                      </a:pPr>
                      <a:r>
                        <a:rPr lang="ru-RU" sz="1200" dirty="0"/>
                        <a:t>Оперативное списание в производство (без привязки к ПТУ)</a:t>
                      </a:r>
                      <a:endParaRPr sz="1600" dirty="0"/>
                    </a:p>
                    <a:p>
                      <a:pPr marL="285750" marR="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Char char="•"/>
                      </a:pPr>
                      <a:r>
                        <a:rPr lang="ru-RU" sz="1200" dirty="0"/>
                        <a:t>Автоматическое формирование учетных записей по поступлению </a:t>
                      </a:r>
                      <a:r>
                        <a:rPr lang="ru-RU" sz="1200" dirty="0" err="1"/>
                        <a:t>неотфактурованных</a:t>
                      </a:r>
                      <a:r>
                        <a:rPr lang="ru-RU" sz="1200" dirty="0"/>
                        <a:t> ТМЦ и услуг</a:t>
                      </a:r>
                      <a:endParaRPr sz="12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285750" marR="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Char char="•"/>
                      </a:pPr>
                      <a:r>
                        <a:rPr lang="ru-RU" sz="1200"/>
                        <a:t>Ускорение закрытия периода</a:t>
                      </a:r>
                      <a:endParaRPr sz="12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624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200" dirty="0"/>
                        <a:t>Условия оплаты с поставщиками</a:t>
                      </a:r>
                      <a:endParaRPr sz="12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285750" marR="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Char char="•"/>
                      </a:pPr>
                      <a:r>
                        <a:rPr lang="ru-RU" sz="1200" dirty="0"/>
                        <a:t>Конструктор соглашения (условий оплаты) с поставщиком</a:t>
                      </a:r>
                      <a:endParaRPr sz="1600" dirty="0"/>
                    </a:p>
                    <a:p>
                      <a:pPr marL="285750" marR="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Char char="•"/>
                      </a:pPr>
                      <a:r>
                        <a:rPr lang="ru-RU" sz="1200" dirty="0"/>
                        <a:t>Отказ от бумажного акцепта</a:t>
                      </a:r>
                      <a:endParaRPr sz="12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285750" marR="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Char char="•"/>
                      </a:pPr>
                      <a:r>
                        <a:rPr lang="ru-RU" sz="1200"/>
                        <a:t>One-touch-data, контроль и предотвращения возможного сговора с поставщиком </a:t>
                      </a:r>
                      <a:endParaRPr sz="1200"/>
                    </a:p>
                    <a:p>
                      <a:pPr marL="285750" marR="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Char char="•"/>
                      </a:pPr>
                      <a:r>
                        <a:rPr lang="ru-RU" sz="1200"/>
                        <a:t>Ускорение закрытия периода</a:t>
                      </a:r>
                      <a:endParaRPr sz="12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0242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200"/>
                        <a:t>Права и доступы (SoD)</a:t>
                      </a:r>
                      <a:endParaRPr sz="16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285750" marR="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Char char="•"/>
                      </a:pPr>
                      <a:r>
                        <a:rPr lang="ru-RU" sz="1200" dirty="0"/>
                        <a:t>Предоставление прав в рамках функционала</a:t>
                      </a:r>
                      <a:endParaRPr sz="12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285750" marR="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Char char="•"/>
                      </a:pPr>
                      <a:r>
                        <a:rPr lang="ru-RU" sz="1200" dirty="0"/>
                        <a:t>Качество отчетности</a:t>
                      </a:r>
                      <a:endParaRPr sz="1600" dirty="0"/>
                    </a:p>
                    <a:p>
                      <a:pPr marL="285750" marR="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Char char="•"/>
                      </a:pPr>
                      <a:r>
                        <a:rPr lang="ru-RU" sz="1200" dirty="0"/>
                        <a:t>Ускорение закрытия периода</a:t>
                      </a:r>
                      <a:endParaRPr sz="1200" dirty="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098582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200" dirty="0"/>
                        <a:t>Система отчетности для склада и закупок</a:t>
                      </a:r>
                      <a:endParaRPr sz="12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285750" marR="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Char char="•"/>
                      </a:pPr>
                      <a:r>
                        <a:rPr lang="ru-RU" sz="1200" dirty="0"/>
                        <a:t>Классификация запасов по категориям, принадлежности BU</a:t>
                      </a:r>
                      <a:endParaRPr sz="1200" dirty="0"/>
                    </a:p>
                    <a:p>
                      <a:pPr marL="285750" marR="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Char char="•"/>
                      </a:pPr>
                      <a:r>
                        <a:rPr lang="ru-RU" sz="1200" dirty="0"/>
                        <a:t>Период «от заявки до договора»</a:t>
                      </a:r>
                      <a:endParaRPr sz="1600" dirty="0"/>
                    </a:p>
                    <a:p>
                      <a:pPr marL="285750" marR="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Char char="•"/>
                      </a:pPr>
                      <a:r>
                        <a:rPr lang="ru-RU" sz="1200" dirty="0"/>
                        <a:t>Исполнение заказа</a:t>
                      </a:r>
                      <a:endParaRPr sz="1600" dirty="0"/>
                    </a:p>
                    <a:p>
                      <a:pPr marL="285750" marR="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Char char="•"/>
                      </a:pPr>
                      <a:r>
                        <a:rPr lang="ru-RU" sz="1200" dirty="0"/>
                        <a:t>Обеспечение запасами</a:t>
                      </a:r>
                      <a:endParaRPr sz="1600" dirty="0"/>
                    </a:p>
                    <a:p>
                      <a:pPr marL="285750" marR="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Char char="•"/>
                      </a:pPr>
                      <a:r>
                        <a:rPr lang="ru-RU" sz="1200" dirty="0"/>
                        <a:t>Неликвиды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285750" marR="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Char char="•"/>
                      </a:pPr>
                      <a:r>
                        <a:rPr lang="ru-RU" sz="1200" dirty="0"/>
                        <a:t>Оперативное управление</a:t>
                      </a:r>
                      <a:endParaRPr sz="1600" dirty="0"/>
                    </a:p>
                    <a:p>
                      <a:pPr marL="285750" marR="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Char char="•"/>
                      </a:pPr>
                      <a:r>
                        <a:rPr lang="ru-RU" sz="1200" dirty="0"/>
                        <a:t>Оптимизация запасов</a:t>
                      </a:r>
                      <a:endParaRPr sz="1200" dirty="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8766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200" dirty="0"/>
                        <a:t>ДО, включая ЮЗДО</a:t>
                      </a:r>
                      <a:endParaRPr sz="12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285750" marR="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Char char="•"/>
                      </a:pPr>
                      <a:r>
                        <a:rPr lang="ru-RU" sz="1200" dirty="0"/>
                        <a:t>Связка </a:t>
                      </a:r>
                      <a:r>
                        <a:rPr lang="ru-RU" sz="1200" dirty="0" err="1"/>
                        <a:t>Диадок</a:t>
                      </a:r>
                      <a:r>
                        <a:rPr lang="ru-RU" sz="1200" dirty="0"/>
                        <a:t> – 1С, электронные приходные ордера</a:t>
                      </a:r>
                      <a:endParaRPr sz="1600" dirty="0"/>
                    </a:p>
                    <a:p>
                      <a:pPr marL="285750" marR="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Char char="•"/>
                      </a:pPr>
                      <a:r>
                        <a:rPr lang="ru-RU" sz="1200" dirty="0"/>
                        <a:t>Одобрение первичных документов</a:t>
                      </a:r>
                      <a:endParaRPr sz="1600" dirty="0"/>
                    </a:p>
                    <a:p>
                      <a:pPr marL="285750" marR="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Char char="•"/>
                      </a:pPr>
                      <a:r>
                        <a:rPr lang="ru-RU" sz="1200" dirty="0"/>
                        <a:t>Электронный архив документов</a:t>
                      </a:r>
                    </a:p>
                    <a:p>
                      <a:pPr marL="285750" marR="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Char char="•"/>
                      </a:pPr>
                      <a:r>
                        <a:rPr lang="ru-RU" sz="1200" dirty="0"/>
                        <a:t>Аккредитация поставщика</a:t>
                      </a:r>
                      <a:endParaRPr sz="12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285750" marR="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Char char="•"/>
                      </a:pPr>
                      <a:r>
                        <a:rPr lang="ru-RU" sz="1200" dirty="0"/>
                        <a:t>Оптимизация учетной работы</a:t>
                      </a:r>
                      <a:endParaRPr sz="1600" dirty="0"/>
                    </a:p>
                    <a:p>
                      <a:pPr marL="285750" marR="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Char char="•"/>
                      </a:pPr>
                      <a:r>
                        <a:rPr lang="ru-RU" sz="1200" dirty="0"/>
                        <a:t>Повышение контроля</a:t>
                      </a:r>
                      <a:endParaRPr sz="1600" dirty="0"/>
                    </a:p>
                    <a:p>
                      <a:pPr marL="285750" marR="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Char char="•"/>
                      </a:pPr>
                      <a:r>
                        <a:rPr lang="ru-RU" sz="1200" dirty="0" err="1"/>
                        <a:t>On-touch-data</a:t>
                      </a:r>
                      <a:r>
                        <a:rPr lang="ru-RU" sz="1200" dirty="0"/>
                        <a:t>, все в интегрированной системе</a:t>
                      </a:r>
                      <a:endParaRPr sz="1200" dirty="0"/>
                    </a:p>
                    <a:p>
                      <a:pPr marL="285750" marR="0" lvl="0" indent="-2159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endParaRPr sz="1200" dirty="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6624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200" dirty="0"/>
                        <a:t>Управление дебиторской задолженностью</a:t>
                      </a:r>
                      <a:endParaRPr sz="12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285750" marR="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Char char="•"/>
                      </a:pPr>
                      <a:r>
                        <a:rPr lang="ru-RU" sz="1200" dirty="0"/>
                        <a:t>Оперативная информация по ДЗ</a:t>
                      </a:r>
                      <a:endParaRPr sz="1600" dirty="0"/>
                    </a:p>
                    <a:p>
                      <a:pPr marL="285750" marR="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Char char="•"/>
                      </a:pPr>
                      <a:r>
                        <a:rPr lang="ru-RU" sz="1200" dirty="0" err="1"/>
                        <a:t>Aging</a:t>
                      </a:r>
                      <a:r>
                        <a:rPr lang="ru-RU" sz="1200" dirty="0"/>
                        <a:t> </a:t>
                      </a:r>
                      <a:r>
                        <a:rPr lang="ru-RU" sz="1200" dirty="0" err="1"/>
                        <a:t>report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285750" marR="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Char char="•"/>
                      </a:pPr>
                      <a:r>
                        <a:rPr lang="ru-RU" sz="1200" dirty="0"/>
                        <a:t>Оперативное управление релизами продаж</a:t>
                      </a:r>
                      <a:endParaRPr sz="1600" dirty="0"/>
                    </a:p>
                    <a:p>
                      <a:pPr marL="285750" marR="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Char char="•"/>
                      </a:pPr>
                      <a:r>
                        <a:rPr lang="ru-RU" sz="1200" dirty="0"/>
                        <a:t>Контроль денежных средств</a:t>
                      </a:r>
                      <a:endParaRPr sz="1600" dirty="0"/>
                    </a:p>
                    <a:p>
                      <a:pPr marL="285750" marR="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Char char="•"/>
                      </a:pPr>
                      <a:r>
                        <a:rPr lang="ru-RU" sz="1200" dirty="0"/>
                        <a:t>Управление кредитными лимитами</a:t>
                      </a:r>
                      <a:endParaRPr sz="1200" dirty="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g287fef772d0_0_25"/>
          <p:cNvSpPr txBox="1">
            <a:spLocks noGrp="1"/>
          </p:cNvSpPr>
          <p:nvPr>
            <p:ph type="title"/>
          </p:nvPr>
        </p:nvSpPr>
        <p:spPr>
          <a:xfrm>
            <a:off x="1473692" y="41090"/>
            <a:ext cx="9480607" cy="97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Quattrocento Sans"/>
              <a:buNone/>
            </a:pPr>
            <a:r>
              <a:rPr lang="ru-RU" dirty="0"/>
              <a:t>Направления дальнейшего развития автоматизации –</a:t>
            </a:r>
            <a:br>
              <a:rPr lang="ru-RU" dirty="0"/>
            </a:br>
            <a:r>
              <a:rPr lang="ru-RU" dirty="0"/>
              <a:t>3 горизонт 2024</a:t>
            </a:r>
            <a:endParaRPr dirty="0"/>
          </a:p>
        </p:txBody>
      </p:sp>
      <p:sp>
        <p:nvSpPr>
          <p:cNvPr id="359" name="Google Shape;359;g287fef772d0_0_25"/>
          <p:cNvSpPr txBox="1">
            <a:spLocks noGrp="1"/>
          </p:cNvSpPr>
          <p:nvPr>
            <p:ph type="sldNum" idx="12"/>
          </p:nvPr>
        </p:nvSpPr>
        <p:spPr>
          <a:xfrm>
            <a:off x="11658600" y="6366867"/>
            <a:ext cx="533400" cy="49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1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ru-RU"/>
              <a:t>14</a:t>
            </a:fld>
            <a:endParaRPr/>
          </a:p>
        </p:txBody>
      </p:sp>
      <p:graphicFrame>
        <p:nvGraphicFramePr>
          <p:cNvPr id="360" name="Google Shape;360;g287fef772d0_0_25"/>
          <p:cNvGraphicFramePr/>
          <p:nvPr>
            <p:extLst>
              <p:ext uri="{D42A27DB-BD31-4B8C-83A1-F6EECF244321}">
                <p14:modId xmlns:p14="http://schemas.microsoft.com/office/powerpoint/2010/main" val="1560276731"/>
              </p:ext>
            </p:extLst>
          </p:nvPr>
        </p:nvGraphicFramePr>
        <p:xfrm>
          <a:off x="314520" y="1456566"/>
          <a:ext cx="11341099" cy="5267376"/>
        </p:xfrm>
        <a:graphic>
          <a:graphicData uri="http://schemas.openxmlformats.org/drawingml/2006/table">
            <a:tbl>
              <a:tblPr firstRow="1" bandRow="1">
                <a:noFill/>
                <a:tableStyleId>{2194EC1C-49FC-4E6A-94D8-37178A71C36C}</a:tableStyleId>
              </a:tblPr>
              <a:tblGrid>
                <a:gridCol w="383730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75189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375189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298879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200" dirty="0"/>
                        <a:t>Функциональная область</a:t>
                      </a:r>
                      <a:endParaRPr sz="12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200" dirty="0"/>
                        <a:t>Ожидаемый результат</a:t>
                      </a:r>
                      <a:endParaRPr sz="12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200" dirty="0"/>
                        <a:t>Объект влияния</a:t>
                      </a:r>
                      <a:endParaRPr sz="1200" dirty="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38718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dirty="0"/>
                        <a:t>МСФО – внедрение на базе 1С</a:t>
                      </a:r>
                      <a:endParaRPr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285750" marR="0" lvl="0" indent="-2794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Char char="•"/>
                      </a:pPr>
                      <a:r>
                        <a:rPr lang="ru-RU"/>
                        <a:t>Трансляционный учет</a:t>
                      </a:r>
                      <a:endParaRPr sz="1300"/>
                    </a:p>
                    <a:p>
                      <a:pPr marL="285750" marR="0" lvl="0" indent="-2794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Char char="•"/>
                      </a:pPr>
                      <a:r>
                        <a:rPr lang="ru-RU"/>
                        <a:t>Представление отчетности:</a:t>
                      </a:r>
                      <a:endParaRPr sz="1300"/>
                    </a:p>
                    <a:p>
                      <a:pPr marL="285750" marR="0" lvl="0" indent="-2794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Char char="•"/>
                      </a:pPr>
                      <a:r>
                        <a:rPr lang="ru-RU" b="0" i="0">
                          <a:solidFill>
                            <a:schemeClr val="dk1"/>
                          </a:solidFill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Statement of financial position Statement of profit or loss and other comprehensive income</a:t>
                      </a:r>
                      <a:endParaRPr sz="1300"/>
                    </a:p>
                    <a:p>
                      <a:pPr marL="285750" marR="0" lvl="0" indent="-2794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Char char="•"/>
                      </a:pPr>
                      <a:r>
                        <a:rPr lang="ru-RU" b="0" i="0">
                          <a:solidFill>
                            <a:schemeClr val="dk1"/>
                          </a:solidFill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Managerial accounts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285750" marR="0" lvl="0" indent="-2794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Char char="•"/>
                      </a:pPr>
                      <a:r>
                        <a:rPr lang="ru-RU" dirty="0"/>
                        <a:t>Требование акционера</a:t>
                      </a:r>
                      <a:endParaRPr dirty="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70134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dirty="0"/>
                        <a:t>Налоговый мониторинг</a:t>
                      </a:r>
                      <a:endParaRPr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285750" marR="0" lvl="0" indent="-2794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Char char="•"/>
                      </a:pPr>
                      <a:r>
                        <a:rPr lang="ru-RU" dirty="0"/>
                        <a:t>Налоговая витрина на базе 1С</a:t>
                      </a:r>
                    </a:p>
                    <a:p>
                      <a:pPr marL="285750" marR="0" lvl="0" indent="-2794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Char char="•"/>
                      </a:pPr>
                      <a:r>
                        <a:rPr lang="ru-RU" dirty="0"/>
                        <a:t>Подготовка к переходу на НМ в 2025 г</a:t>
                      </a:r>
                      <a:endParaRPr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285750" marR="0" lvl="0" indent="-2794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Char char="•"/>
                      </a:pPr>
                      <a:r>
                        <a:rPr lang="ru-RU"/>
                        <a:t>Исключение налоговых рисков</a:t>
                      </a:r>
                      <a:endParaRPr sz="1300"/>
                    </a:p>
                    <a:p>
                      <a:pPr marL="285750" marR="0" lvl="0" indent="-2794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Char char="•"/>
                      </a:pPr>
                      <a:r>
                        <a:rPr lang="ru-RU"/>
                        <a:t>Прозрачность налогового контроля</a:t>
                      </a:r>
                      <a:endParaRPr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987044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dirty="0"/>
                        <a:t>Учет договоров и документов договорного характера</a:t>
                      </a:r>
                      <a:endParaRPr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dirty="0"/>
                        <a:t>Процесс от создания до хранения договорной документации</a:t>
                      </a:r>
                      <a:endParaRPr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285750" marR="0" lvl="0" indent="-2794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Char char="•"/>
                      </a:pPr>
                      <a:r>
                        <a:rPr lang="ru-RU" dirty="0"/>
                        <a:t>Контроль договорной работы</a:t>
                      </a:r>
                    </a:p>
                    <a:p>
                      <a:pPr marL="285750" marR="0" lvl="0" indent="-2794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Char char="•"/>
                      </a:pPr>
                      <a:endParaRPr dirty="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905889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dirty="0"/>
                        <a:t>Казначейство - планирование денежных потоков</a:t>
                      </a:r>
                      <a:endParaRPr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285750" marR="0" lvl="0" indent="-2794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Char char="•"/>
                      </a:pPr>
                      <a:r>
                        <a:rPr lang="ru-RU"/>
                        <a:t>Автоматизация календарей оплат</a:t>
                      </a:r>
                      <a:endParaRPr sz="1300"/>
                    </a:p>
                    <a:p>
                      <a:pPr marL="285750" marR="0" lvl="0" indent="-2794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Char char="•"/>
                      </a:pPr>
                      <a:r>
                        <a:rPr lang="ru-RU"/>
                        <a:t>Финансовое прогнозирование</a:t>
                      </a:r>
                      <a:endParaRPr sz="13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/>
                        <a:t> 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285750" marR="0" lvl="0" indent="-2794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Char char="•"/>
                      </a:pPr>
                      <a:r>
                        <a:rPr lang="ru-RU"/>
                        <a:t>Качество плана и прогноза ДДС (движения денежных средств)</a:t>
                      </a:r>
                      <a:endParaRPr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987044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dirty="0"/>
                        <a:t>ДО (в </a:t>
                      </a:r>
                      <a:r>
                        <a:rPr lang="ru-RU" dirty="0" err="1"/>
                        <a:t>тч</a:t>
                      </a:r>
                      <a:r>
                        <a:rPr lang="ru-RU" dirty="0"/>
                        <a:t> ЮЗДО)</a:t>
                      </a:r>
                      <a:endParaRPr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285750" marR="0" lvl="0" indent="-2794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Char char="•"/>
                      </a:pPr>
                      <a:r>
                        <a:rPr lang="ru-RU" dirty="0"/>
                        <a:t>Доработка задач со второго горизонта</a:t>
                      </a:r>
                      <a:endParaRPr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285750" marR="0" lvl="0" indent="-2794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Char char="•"/>
                      </a:pPr>
                      <a:r>
                        <a:rPr lang="ru-RU" dirty="0"/>
                        <a:t>Внешний и внутренний документооборот, архив, хоз. операции -  в единой </a:t>
                      </a:r>
                      <a:r>
                        <a:rPr lang="ru-RU" dirty="0" smtClean="0"/>
                        <a:t>системе</a:t>
                      </a:r>
                      <a:endParaRPr dirty="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61" name="Google Shape;361;g287fef772d0_0_25"/>
          <p:cNvSpPr txBox="1">
            <a:spLocks noGrp="1"/>
          </p:cNvSpPr>
          <p:nvPr>
            <p:ph type="body" idx="1"/>
          </p:nvPr>
        </p:nvSpPr>
        <p:spPr>
          <a:xfrm>
            <a:off x="-4022739" y="1055878"/>
            <a:ext cx="115569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609BAD"/>
              </a:buClr>
              <a:buSzPts val="1400"/>
              <a:buFont typeface="Arial"/>
              <a:buNone/>
            </a:pPr>
            <a:r>
              <a:rPr lang="ru-RU">
                <a:solidFill>
                  <a:srgbClr val="609BAD"/>
                </a:solidFill>
              </a:rPr>
              <a:t>                                                                                                            </a:t>
            </a:r>
            <a:r>
              <a:rPr lang="ru-RU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«Чем проще и определеннее план операции, тем он лучше» </a:t>
            </a:r>
            <a:r>
              <a:rPr lang="ru-RU" sz="1500">
                <a:solidFill>
                  <a:srgbClr val="609BAD"/>
                </a:solidFill>
              </a:rPr>
              <a:t>– </a:t>
            </a:r>
            <a:r>
              <a:rPr lang="ru-RU" sz="1200" i="1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К. Клаузевиц</a:t>
            </a:r>
            <a:endParaRPr sz="1200" i="1">
              <a:solidFill>
                <a:schemeClr val="accent3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Факторы успеха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-370577" y="1126724"/>
            <a:ext cx="11557000" cy="365125"/>
          </a:xfrm>
        </p:spPr>
        <p:txBody>
          <a:bodyPr>
            <a:normAutofit fontScale="77500" lnSpcReduction="20000"/>
          </a:bodyPr>
          <a:lstStyle/>
          <a:p>
            <a:r>
              <a:rPr lang="ru-RU" b="0" i="0" dirty="0">
                <a:solidFill>
                  <a:schemeClr val="accent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«Многие завидуют результату, но мало кто завидует пути его достижения» </a:t>
            </a:r>
            <a:r>
              <a:rPr lang="ru-RU" sz="1600" b="0" i="0" dirty="0">
                <a:solidFill>
                  <a:schemeClr val="accent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ru-RU" sz="1200" b="0" i="1" dirty="0">
                <a:solidFill>
                  <a:schemeClr val="accent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Неизвестный автор</a:t>
            </a:r>
            <a:endParaRPr lang="ru-RU" i="1" dirty="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BA63EC-80B1-403B-9AB4-0DE63B843FB8}" type="slidenum">
              <a:rPr lang="ru-RU" smtClean="0"/>
              <a:pPr/>
              <a:t>15</a:t>
            </a:fld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8D6365F6-1E5D-447C-AED3-1FD59CA44155}"/>
              </a:ext>
            </a:extLst>
          </p:cNvPr>
          <p:cNvSpPr>
            <a:spLocks noGrp="1" noChangeArrowheads="1"/>
          </p:cNvSpPr>
          <p:nvPr>
            <p:ph sz="half" idx="1"/>
          </p:nvPr>
        </p:nvSpPr>
        <p:spPr bwMode="auto">
          <a:xfrm>
            <a:off x="591021" y="1458273"/>
            <a:ext cx="10914515" cy="5315301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altLang="ru-RU" sz="14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</a:rPr>
              <a:t>Вовлеченность и поддержка руководства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1400" b="0" i="0" dirty="0">
                <a:solidFill>
                  <a:schemeClr val="tx1">
                    <a:lumMod val="50000"/>
                  </a:schemeClr>
                </a:solidFill>
                <a:effectLst/>
                <a:latin typeface="Arial" panose="020B0604020202020204" pitchFamily="34" charset="0"/>
              </a:rPr>
              <a:t>Профессиональные команды </a:t>
            </a:r>
            <a:r>
              <a:rPr lang="ru-RU" sz="14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</a:rPr>
              <a:t>и высокая квалификация и исполнительская дисциплина сотрудников со стороны Заказчика и Исполнителя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14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</a:rPr>
              <a:t>Наличие стратегии управления рисками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Понимание, что не надо внедрять новую систему </a:t>
            </a:r>
            <a:r>
              <a: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like-to-like</a:t>
            </a:r>
            <a:r>
              <a:rPr lang="ru-RU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по максимуму использование предлагаемого функционала и решений, вплоть до видоизменения документопотоков и процессов, но без потери контролируемости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14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</a:rPr>
              <a:t>Приверженность принципам строго</a:t>
            </a:r>
            <a:r>
              <a:rPr lang="en-US" sz="14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ru-RU" sz="14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</a:rPr>
              <a:t>контролируемой среды. В условиях недостаточности системных контролей таковые осуществлялись вручную</a:t>
            </a:r>
            <a:endParaRPr lang="ru-RU" altLang="ru-RU" sz="1400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sz="14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</a:rPr>
              <a:t>Самоотверженное отношение всей команды, значительные переработки (до 4000 чел/час в нерабочее время за 4 месяца 2023 совместно с консультантами) – но сотрудники СМЗ справились без дополнительных (</a:t>
            </a:r>
            <a:r>
              <a:rPr lang="en-US" sz="14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</a:rPr>
              <a:t>out-staff) </a:t>
            </a:r>
            <a:r>
              <a:rPr lang="ru-RU" sz="14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</a:rPr>
              <a:t>специалистов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14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</a:rPr>
              <a:t>Наличие актуального графика закрытия каждого месяца (до 100 строк в ежемесячном графике, по ответственным, датам</a:t>
            </a:r>
            <a:r>
              <a:rPr lang="en-US" sz="14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ru-RU" sz="14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</a:rPr>
              <a:t>и времени, вплоть до часов)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14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</a:rPr>
              <a:t>Отлаженная система плановых начислений, в которой участвует весь завод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Способность быстро организовать бумажный документооборот, наличие плана аварийного восстановления систем (</a:t>
            </a:r>
            <a:r>
              <a: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Disaster Recovery Plan)</a:t>
            </a:r>
            <a:endParaRPr lang="ru-RU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sz="14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</a:rPr>
              <a:t>Начало проекта (провели обследование) случилось ранее, чем реализовались риски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Наличие </a:t>
            </a:r>
            <a:r>
              <a: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backup</a:t>
            </a:r>
            <a:r>
              <a:rPr lang="ru-RU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и сохранение данных из старых систем, архив скан образов документов, выгрузки остатков по счетам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14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</a:rPr>
              <a:t>Расчет себестоимости и учет реализации производился и производится в локальных системах</a:t>
            </a:r>
          </a:p>
          <a:p>
            <a:pPr>
              <a:buFont typeface="Wingdings" panose="05000000000000000000" pitchFamily="2" charset="2"/>
              <a:buChar char="Ø"/>
            </a:pPr>
            <a:endParaRPr lang="ru-RU" sz="1400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394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p15"/>
          <p:cNvSpPr txBox="1">
            <a:spLocks noGrp="1"/>
          </p:cNvSpPr>
          <p:nvPr>
            <p:ph type="title"/>
          </p:nvPr>
        </p:nvSpPr>
        <p:spPr>
          <a:xfrm>
            <a:off x="1338324" y="41090"/>
            <a:ext cx="9615897" cy="979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Quattrocento Sans"/>
              <a:buNone/>
            </a:pPr>
            <a:r>
              <a:rPr lang="ru-RU" dirty="0"/>
              <a:t>Советы компаниям, которым предстоит подобный переход</a:t>
            </a:r>
            <a:endParaRPr dirty="0"/>
          </a:p>
        </p:txBody>
      </p:sp>
      <p:sp>
        <p:nvSpPr>
          <p:cNvPr id="380" name="Google Shape;380;p15"/>
          <p:cNvSpPr txBox="1">
            <a:spLocks noGrp="1"/>
          </p:cNvSpPr>
          <p:nvPr>
            <p:ph type="body" idx="1"/>
          </p:nvPr>
        </p:nvSpPr>
        <p:spPr>
          <a:xfrm>
            <a:off x="1338325" y="1168472"/>
            <a:ext cx="115569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25000" lnSpcReduction="2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00000"/>
              <a:buFont typeface="Arial"/>
              <a:buNone/>
            </a:pPr>
            <a:r>
              <a:rPr lang="ru-RU" sz="64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«Совет - это всегда исповедь» - </a:t>
            </a:r>
            <a:r>
              <a:rPr lang="ru-RU" sz="4800" b="0" i="1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А. Моруа</a:t>
            </a:r>
            <a:br>
              <a:rPr lang="ru-RU" sz="4800" b="0" i="1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1200" b="0" i="0">
                <a:latin typeface="Arial"/>
                <a:ea typeface="Arial"/>
                <a:cs typeface="Arial"/>
                <a:sym typeface="Arial"/>
              </a:rPr>
              <a:t/>
            </a:r>
            <a:br>
              <a:rPr lang="ru-RU" sz="1200" b="0" i="0">
                <a:latin typeface="Arial"/>
                <a:ea typeface="Arial"/>
                <a:cs typeface="Arial"/>
                <a:sym typeface="Arial"/>
              </a:rPr>
            </a:b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2" name="Google Shape;382;p15"/>
          <p:cNvSpPr txBox="1">
            <a:spLocks noGrp="1"/>
          </p:cNvSpPr>
          <p:nvPr>
            <p:ph type="sldNum" idx="12"/>
          </p:nvPr>
        </p:nvSpPr>
        <p:spPr>
          <a:xfrm>
            <a:off x="11658600" y="6366867"/>
            <a:ext cx="533400" cy="4911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1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16</a:t>
            </a:fld>
            <a:endParaRPr/>
          </a:p>
        </p:txBody>
      </p:sp>
      <p:sp>
        <p:nvSpPr>
          <p:cNvPr id="383" name="Google Shape;383;p15"/>
          <p:cNvSpPr txBox="1">
            <a:spLocks noGrp="1"/>
          </p:cNvSpPr>
          <p:nvPr>
            <p:ph type="body" idx="3"/>
          </p:nvPr>
        </p:nvSpPr>
        <p:spPr>
          <a:xfrm>
            <a:off x="914400" y="1681869"/>
            <a:ext cx="959104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⮚"/>
            </a:pPr>
            <a:r>
              <a:rPr lang="ru-RU" sz="22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Поддержка и мотивация со стороны руководства</a:t>
            </a:r>
            <a:endParaRPr dirty="0"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⮚"/>
            </a:pPr>
            <a:r>
              <a:rPr lang="ru-RU" sz="22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Необходимость идентификации и управления рисками</a:t>
            </a:r>
            <a:endParaRPr dirty="0"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⮚"/>
            </a:pPr>
            <a:r>
              <a:rPr lang="ru-RU" sz="22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Понимание того, что проекты по автоматизации учетных и ERP систем - это задачи не только отдельных подразделений или ИТ, требуется вовлечение всей организации</a:t>
            </a:r>
            <a:endParaRPr dirty="0"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⮚"/>
            </a:pPr>
            <a:r>
              <a:rPr lang="ru-RU" sz="22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220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Бэкап</a:t>
            </a:r>
            <a:r>
              <a:rPr lang="ru-RU" sz="22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(</a:t>
            </a:r>
            <a:r>
              <a:rPr lang="ru-RU" sz="220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Backup</a:t>
            </a:r>
            <a:r>
              <a:rPr lang="ru-RU" sz="22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) и сохранение данных из старых систем, архив скан образов документов</a:t>
            </a:r>
            <a:endParaRPr dirty="0"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⮚"/>
            </a:pPr>
            <a:r>
              <a:rPr lang="ru-RU" sz="22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Способность быстро организовать бумажный документооборот, наличие плана аварийного восстановления систем (</a:t>
            </a:r>
            <a:r>
              <a:rPr lang="ru-RU" sz="220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Disaster</a:t>
            </a:r>
            <a:r>
              <a:rPr lang="ru-RU" sz="22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220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Recovery</a:t>
            </a:r>
            <a:r>
              <a:rPr lang="ru-RU" sz="22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220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Plan</a:t>
            </a:r>
            <a:r>
              <a:rPr lang="ru-RU" sz="22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)</a:t>
            </a:r>
            <a:endParaRPr sz="22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⮚"/>
            </a:pPr>
            <a:r>
              <a:rPr lang="ru-RU" sz="22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Не пытаться внедрять новую систему </a:t>
            </a:r>
            <a:r>
              <a:rPr lang="ru-RU" sz="220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like-to-like</a:t>
            </a:r>
            <a:r>
              <a:rPr lang="ru-RU" sz="22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(по образу и подобию ранее используемой системы), по максимуму использовать предлагаемый функционал и решения, возможно, даже видоизменять документопотоки и процессы, но без потери контролируемости</a:t>
            </a:r>
            <a:endParaRPr dirty="0"/>
          </a:p>
          <a:p>
            <a:pPr marL="228600" lvl="0" indent="-87629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48484"/>
              </a:buClr>
              <a:buSzPct val="100000"/>
              <a:buFont typeface="Noto Sans Symbols"/>
              <a:buNone/>
            </a:pPr>
            <a:endParaRPr dirty="0">
              <a:solidFill>
                <a:schemeClr val="dk1"/>
              </a:solidFill>
              <a:highlight>
                <a:srgbClr val="FFFF00"/>
              </a:highlight>
            </a:endParaRPr>
          </a:p>
          <a:p>
            <a:pPr marL="228600" lvl="0" indent="-87629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48484"/>
              </a:buClr>
              <a:buSzPct val="100000"/>
              <a:buFont typeface="Noto Sans Symbols"/>
              <a:buNone/>
            </a:pPr>
            <a:endParaRPr dirty="0">
              <a:solidFill>
                <a:schemeClr val="dk1"/>
              </a:solidFill>
            </a:endParaRPr>
          </a:p>
          <a:p>
            <a:pPr marL="228600" lvl="0" indent="-87629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48484"/>
              </a:buClr>
              <a:buSzPct val="100000"/>
              <a:buFont typeface="Noto Sans Symbols"/>
              <a:buNone/>
            </a:pPr>
            <a:endParaRPr dirty="0">
              <a:solidFill>
                <a:schemeClr val="dk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Google Shape;390;p17"/>
          <p:cNvSpPr txBox="1"/>
          <p:nvPr/>
        </p:nvSpPr>
        <p:spPr>
          <a:xfrm>
            <a:off x="747733" y="375833"/>
            <a:ext cx="6718000" cy="6155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rgbClr val="434343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rPr>
              <a:t>Достигнутые результаты проекта</a:t>
            </a:r>
            <a:endParaRPr sz="2400">
              <a:solidFill>
                <a:srgbClr val="434343"/>
              </a:solidFill>
              <a:latin typeface="Proxima Nova Semibold"/>
              <a:ea typeface="Proxima Nova Semibold"/>
              <a:cs typeface="Proxima Nova Semibold"/>
              <a:sym typeface="Proxima Nova Semibold"/>
            </a:endParaRPr>
          </a:p>
        </p:txBody>
      </p:sp>
      <p:cxnSp>
        <p:nvCxnSpPr>
          <p:cNvPr id="391" name="Google Shape;391;p17"/>
          <p:cNvCxnSpPr/>
          <p:nvPr/>
        </p:nvCxnSpPr>
        <p:spPr>
          <a:xfrm>
            <a:off x="984367" y="1028967"/>
            <a:ext cx="956400" cy="0"/>
          </a:xfrm>
          <a:prstGeom prst="straightConnector1">
            <a:avLst/>
          </a:prstGeom>
          <a:noFill/>
          <a:ln w="28575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92" name="Google Shape;392;p17"/>
          <p:cNvSpPr txBox="1"/>
          <p:nvPr/>
        </p:nvSpPr>
        <p:spPr>
          <a:xfrm>
            <a:off x="1844100" y="1199001"/>
            <a:ext cx="9039200" cy="13541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rgbClr val="434343"/>
                </a:solidFill>
                <a:latin typeface="Proxima Nova"/>
                <a:ea typeface="Proxima Nova"/>
                <a:cs typeface="Proxima Nova"/>
                <a:sym typeface="Proxima Nova"/>
              </a:rPr>
              <a:t>Цели проекта достигнуты в ожидаемый срок (ввод в промышленную эксплуатацию с 01.01.2019)  с ожидаемым качеством</a:t>
            </a:r>
            <a:endParaRPr sz="2400">
              <a:solidFill>
                <a:srgbClr val="43434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93" name="Google Shape;393;p17"/>
          <p:cNvSpPr txBox="1"/>
          <p:nvPr/>
        </p:nvSpPr>
        <p:spPr>
          <a:xfrm>
            <a:off x="1844100" y="1969239"/>
            <a:ext cx="8852400" cy="10489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0" marR="0" lvl="0" indent="0" algn="l" rtl="0">
              <a:spcBef>
                <a:spcPts val="533"/>
              </a:spcBef>
              <a:spcAft>
                <a:spcPts val="0"/>
              </a:spcAft>
              <a:buNone/>
            </a:pPr>
            <a:r>
              <a:rPr lang="ru-RU" sz="2400">
                <a:solidFill>
                  <a:srgbClr val="434343"/>
                </a:solidFill>
                <a:latin typeface="Proxima Nova"/>
                <a:ea typeface="Proxima Nova"/>
                <a:cs typeface="Proxima Nova"/>
                <a:sym typeface="Proxima Nova"/>
              </a:rPr>
              <a:t>Заказчик получил полнофункциональную систему с хорошей производительностью</a:t>
            </a:r>
            <a:endParaRPr sz="2400">
              <a:solidFill>
                <a:srgbClr val="43434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94" name="Google Shape;394;p17"/>
          <p:cNvSpPr txBox="1"/>
          <p:nvPr/>
        </p:nvSpPr>
        <p:spPr>
          <a:xfrm>
            <a:off x="1844100" y="2739478"/>
            <a:ext cx="8852400" cy="14182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0" marR="0" lvl="0" indent="0" algn="l" rtl="0">
              <a:spcBef>
                <a:spcPts val="533"/>
              </a:spcBef>
              <a:spcAft>
                <a:spcPts val="0"/>
              </a:spcAft>
              <a:buNone/>
            </a:pPr>
            <a:r>
              <a:rPr lang="ru-RU" sz="2400">
                <a:solidFill>
                  <a:srgbClr val="434343"/>
                </a:solidFill>
                <a:latin typeface="Proxima Nova"/>
                <a:ea typeface="Proxima Nova"/>
                <a:cs typeface="Proxima Nova"/>
                <a:sym typeface="Proxima Nova"/>
              </a:rPr>
              <a:t>Реализованы новые модули: учет МСФО, отчетность НУ, складской учет имущества. Разработано более 80 новых отчетов и печатных форм</a:t>
            </a:r>
            <a:endParaRPr sz="2400">
              <a:solidFill>
                <a:srgbClr val="43434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95" name="Google Shape;395;p17"/>
          <p:cNvSpPr txBox="1"/>
          <p:nvPr/>
        </p:nvSpPr>
        <p:spPr>
          <a:xfrm>
            <a:off x="1844100" y="3509718"/>
            <a:ext cx="8852400" cy="10489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0" marR="0" lvl="0" indent="0" algn="l" rtl="0">
              <a:spcBef>
                <a:spcPts val="533"/>
              </a:spcBef>
              <a:spcAft>
                <a:spcPts val="0"/>
              </a:spcAft>
              <a:buNone/>
            </a:pPr>
            <a:r>
              <a:rPr lang="ru-RU" sz="2400">
                <a:solidFill>
                  <a:srgbClr val="434343"/>
                </a:solidFill>
                <a:latin typeface="Proxima Nova"/>
                <a:ea typeface="Proxima Nova"/>
                <a:cs typeface="Proxima Nova"/>
                <a:sym typeface="Proxima Nova"/>
              </a:rPr>
              <a:t>Система осталась обновляемой, доработки производились, в основном, с помощью механизма расширений</a:t>
            </a:r>
            <a:endParaRPr sz="2400">
              <a:solidFill>
                <a:srgbClr val="43434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96" name="Google Shape;396;p17"/>
          <p:cNvSpPr txBox="1">
            <a:spLocks noGrp="1"/>
          </p:cNvSpPr>
          <p:nvPr>
            <p:ph type="sldNum" idx="12"/>
          </p:nvPr>
        </p:nvSpPr>
        <p:spPr>
          <a:xfrm>
            <a:off x="11409045" y="6333135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8D8D8D"/>
              </a:buClr>
              <a:buSzPts val="1700"/>
              <a:buFont typeface="Proxima Nova"/>
              <a:buNone/>
            </a:pPr>
            <a:fld id="{00000000-1234-1234-1234-123412341234}" type="slidenum">
              <a:rPr lang="ru-RU"/>
              <a:t>17</a:t>
            </a:fld>
            <a:endParaRPr/>
          </a:p>
        </p:txBody>
      </p:sp>
      <p:pic>
        <p:nvPicPr>
          <p:cNvPr id="397" name="Google Shape;397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86633" y="1373684"/>
            <a:ext cx="589235" cy="471432"/>
          </a:xfrm>
          <a:prstGeom prst="rect">
            <a:avLst/>
          </a:prstGeom>
          <a:noFill/>
          <a:ln>
            <a:noFill/>
          </a:ln>
        </p:spPr>
      </p:pic>
      <p:pic>
        <p:nvPicPr>
          <p:cNvPr id="398" name="Google Shape;398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86633" y="2117272"/>
            <a:ext cx="589235" cy="471432"/>
          </a:xfrm>
          <a:prstGeom prst="rect">
            <a:avLst/>
          </a:prstGeom>
          <a:noFill/>
          <a:ln>
            <a:noFill/>
          </a:ln>
        </p:spPr>
      </p:pic>
      <p:pic>
        <p:nvPicPr>
          <p:cNvPr id="399" name="Google Shape;399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86633" y="2860861"/>
            <a:ext cx="589235" cy="471432"/>
          </a:xfrm>
          <a:prstGeom prst="rect">
            <a:avLst/>
          </a:prstGeom>
          <a:noFill/>
          <a:ln>
            <a:noFill/>
          </a:ln>
        </p:spPr>
      </p:pic>
      <p:pic>
        <p:nvPicPr>
          <p:cNvPr id="400" name="Google Shape;400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86633" y="3604451"/>
            <a:ext cx="589235" cy="471432"/>
          </a:xfrm>
          <a:prstGeom prst="rect">
            <a:avLst/>
          </a:prstGeom>
          <a:noFill/>
          <a:ln>
            <a:noFill/>
          </a:ln>
        </p:spPr>
      </p:pic>
      <p:pic>
        <p:nvPicPr>
          <p:cNvPr id="401" name="Google Shape;401;p1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767"/>
            <a:ext cx="12192000" cy="6856467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Рисунок 3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784" y="96018"/>
            <a:ext cx="2029345" cy="524865"/>
          </a:xfrm>
          <a:prstGeom prst="rect">
            <a:avLst/>
          </a:prstGeom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p18"/>
          <p:cNvSpPr txBox="1">
            <a:spLocks noGrp="1"/>
          </p:cNvSpPr>
          <p:nvPr>
            <p:ph type="body" idx="1"/>
          </p:nvPr>
        </p:nvSpPr>
        <p:spPr>
          <a:xfrm>
            <a:off x="527381" y="2108853"/>
            <a:ext cx="11137200" cy="352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62525" tIns="81225" rIns="162525" bIns="8122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67"/>
              </a:spcBef>
              <a:spcAft>
                <a:spcPts val="2133"/>
              </a:spcAft>
              <a:buSzPts val="2400"/>
              <a:buNone/>
            </a:pPr>
            <a:endParaRPr/>
          </a:p>
        </p:txBody>
      </p:sp>
      <p:sp>
        <p:nvSpPr>
          <p:cNvPr id="409" name="Google Shape;409;p18"/>
          <p:cNvSpPr txBox="1">
            <a:spLocks noGrp="1"/>
          </p:cNvSpPr>
          <p:nvPr>
            <p:ph type="title"/>
          </p:nvPr>
        </p:nvSpPr>
        <p:spPr>
          <a:xfrm>
            <a:off x="527381" y="1316765"/>
            <a:ext cx="11137200" cy="79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62525" tIns="81225" rIns="162525" bIns="81225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36D25"/>
              </a:buClr>
              <a:buSzPts val="2800"/>
              <a:buFont typeface="Proxima Nova"/>
              <a:buNone/>
            </a:pPr>
            <a:endParaRPr/>
          </a:p>
        </p:txBody>
      </p:sp>
      <p:sp>
        <p:nvSpPr>
          <p:cNvPr id="410" name="Google Shape;410;p18"/>
          <p:cNvSpPr txBox="1">
            <a:spLocks noGrp="1"/>
          </p:cNvSpPr>
          <p:nvPr>
            <p:ph type="body" idx="2"/>
          </p:nvPr>
        </p:nvSpPr>
        <p:spPr>
          <a:xfrm>
            <a:off x="527381" y="5653833"/>
            <a:ext cx="7745200" cy="93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62525" tIns="81225" rIns="162525" bIns="81225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67"/>
              </a:spcBef>
              <a:spcAft>
                <a:spcPts val="2133"/>
              </a:spcAft>
              <a:buSzPts val="2400"/>
              <a:buNone/>
            </a:pPr>
            <a:endParaRPr/>
          </a:p>
        </p:txBody>
      </p:sp>
      <p:sp>
        <p:nvSpPr>
          <p:cNvPr id="411" name="Google Shape;411;p18"/>
          <p:cNvSpPr txBox="1">
            <a:spLocks noGrp="1"/>
          </p:cNvSpPr>
          <p:nvPr>
            <p:ph type="body" idx="3"/>
          </p:nvPr>
        </p:nvSpPr>
        <p:spPr>
          <a:xfrm>
            <a:off x="9296357" y="5733256"/>
            <a:ext cx="2368000" cy="7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62525" tIns="81225" rIns="162525" bIns="81225" anchor="ctr" anchorCtr="0">
            <a:no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1067"/>
              </a:spcBef>
              <a:spcAft>
                <a:spcPts val="2133"/>
              </a:spcAft>
              <a:buSzPts val="1900"/>
              <a:buNone/>
            </a:pPr>
            <a:endParaRPr/>
          </a:p>
        </p:txBody>
      </p:sp>
      <p:sp>
        <p:nvSpPr>
          <p:cNvPr id="412" name="Google Shape;412;p18"/>
          <p:cNvSpPr txBox="1">
            <a:spLocks noGrp="1"/>
          </p:cNvSpPr>
          <p:nvPr>
            <p:ph type="sldNum" idx="12"/>
          </p:nvPr>
        </p:nvSpPr>
        <p:spPr>
          <a:xfrm>
            <a:off x="11409045" y="6333135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8D8D8D"/>
              </a:buClr>
              <a:buSzPts val="1700"/>
              <a:buFont typeface="Proxima Nova"/>
              <a:buNone/>
            </a:pPr>
            <a:fld id="{00000000-1234-1234-1234-123412341234}" type="slidenum">
              <a:rPr lang="ru-RU"/>
              <a:t>18</a:t>
            </a:fld>
            <a:endParaRPr/>
          </a:p>
        </p:txBody>
      </p:sp>
      <p:pic>
        <p:nvPicPr>
          <p:cNvPr id="413" name="Google Shape;413;p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8983" y="0"/>
            <a:ext cx="12154035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3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784" y="96018"/>
            <a:ext cx="2029345" cy="524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p19"/>
          <p:cNvSpPr txBox="1"/>
          <p:nvPr/>
        </p:nvSpPr>
        <p:spPr>
          <a:xfrm>
            <a:off x="4490720" y="4277360"/>
            <a:ext cx="615696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rgbClr val="145969"/>
                </a:solidFill>
                <a:latin typeface="Noto Sans"/>
                <a:ea typeface="Noto Sans"/>
                <a:cs typeface="Noto Sans"/>
                <a:sym typeface="Noto Sans"/>
              </a:rPr>
              <a:t>Спасибо за внимание!</a:t>
            </a:r>
            <a:endParaRPr sz="2400" b="0" i="0" u="none" strike="noStrike">
              <a:solidFill>
                <a:srgbClr val="145969"/>
              </a:solidFill>
              <a:latin typeface="Noto Sans"/>
              <a:ea typeface="Noto Sans"/>
              <a:cs typeface="Noto Sans"/>
              <a:sym typeface="Noto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"/>
          <p:cNvSpPr txBox="1">
            <a:spLocks noGrp="1"/>
          </p:cNvSpPr>
          <p:nvPr>
            <p:ph type="title"/>
          </p:nvPr>
        </p:nvSpPr>
        <p:spPr>
          <a:xfrm>
            <a:off x="1238250" y="41090"/>
            <a:ext cx="9715972" cy="979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Quattrocento Sans"/>
              <a:buNone/>
            </a:pPr>
            <a:r>
              <a:rPr lang="ru-RU" dirty="0"/>
              <a:t>Самарский металлургический завод – факты и цифры</a:t>
            </a:r>
            <a:endParaRPr dirty="0"/>
          </a:p>
        </p:txBody>
      </p:sp>
      <p:sp>
        <p:nvSpPr>
          <p:cNvPr id="90" name="Google Shape;90;p2"/>
          <p:cNvSpPr txBox="1">
            <a:spLocks noGrp="1"/>
          </p:cNvSpPr>
          <p:nvPr>
            <p:ph type="body" idx="2"/>
          </p:nvPr>
        </p:nvSpPr>
        <p:spPr>
          <a:xfrm>
            <a:off x="1238250" y="6286174"/>
            <a:ext cx="9715500" cy="35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None/>
            </a:pPr>
            <a:r>
              <a:rPr lang="ru-RU" dirty="0"/>
              <a:t>Самарский металлургический завод.</a:t>
            </a:r>
            <a:endParaRPr dirty="0"/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None/>
            </a:pPr>
            <a:r>
              <a:rPr lang="ru-RU" sz="900" dirty="0">
                <a:latin typeface="Quattrocento Sans"/>
                <a:ea typeface="Quattrocento Sans"/>
                <a:cs typeface="Quattrocento Sans"/>
                <a:sym typeface="Quattrocento Sans"/>
              </a:rPr>
              <a:t>Информация в данной презентация является собственностью компании и не подлежит копированию и распространению.</a:t>
            </a:r>
            <a:endParaRPr sz="900" dirty="0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91" name="Google Shape;91;p2"/>
          <p:cNvSpPr txBox="1">
            <a:spLocks noGrp="1"/>
          </p:cNvSpPr>
          <p:nvPr>
            <p:ph type="sldNum" idx="12"/>
          </p:nvPr>
        </p:nvSpPr>
        <p:spPr>
          <a:xfrm>
            <a:off x="11658600" y="6366867"/>
            <a:ext cx="533400" cy="4911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1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2</a:t>
            </a:fld>
            <a:endParaRPr/>
          </a:p>
        </p:txBody>
      </p:sp>
      <p:sp>
        <p:nvSpPr>
          <p:cNvPr id="92" name="Google Shape;92;p2"/>
          <p:cNvSpPr txBox="1"/>
          <p:nvPr/>
        </p:nvSpPr>
        <p:spPr>
          <a:xfrm>
            <a:off x="6029214" y="3429000"/>
            <a:ext cx="3457686" cy="25503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marR="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Noto Sans Symbols"/>
              <a:buChar char="▪"/>
            </a:pPr>
            <a:r>
              <a:rPr lang="ru-RU" sz="1500" b="0" i="0" u="none" strike="noStrike" cap="none" dirty="0" smtClean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Сертификат</a:t>
            </a:r>
            <a:r>
              <a:rPr lang="ru-RU" sz="1500" b="1" i="0" u="none" strike="noStrike" cap="none" dirty="0" smtClean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1500" b="1" i="0" u="none" strike="noStrike" cap="none" dirty="0" err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Aluminum</a:t>
            </a:r>
            <a:r>
              <a:rPr lang="ru-RU" sz="1500" b="1" i="0" u="none" strike="noStrike" cap="non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1500" b="1" i="0" u="none" strike="noStrike" cap="none" dirty="0" err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Stewardship</a:t>
            </a:r>
            <a:r>
              <a:rPr lang="ru-RU" sz="1500" b="1" i="0" u="none" strike="noStrike" cap="non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1500" b="1" i="0" u="none" strike="noStrike" cap="none" dirty="0" err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Initiative</a:t>
            </a:r>
            <a:r>
              <a:rPr lang="ru-RU" sz="1500" b="1" i="0" u="none" strike="noStrike" cap="non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(ASI) </a:t>
            </a:r>
            <a:endParaRPr sz="1500" b="1" i="0" u="none" strike="noStrike" cap="none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Noto Sans Symbols"/>
              <a:buChar char="▪"/>
            </a:pPr>
            <a:r>
              <a:rPr lang="ru-RU" sz="1500" b="1" i="0" u="none" strike="noStrike" cap="none" dirty="0" smtClean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Система </a:t>
            </a:r>
            <a:r>
              <a:rPr lang="ru-RU" sz="1500" b="1" i="0" u="none" strike="noStrike" cap="non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экологического менеджмента </a:t>
            </a:r>
            <a:r>
              <a:rPr lang="ru-RU" sz="1500" b="0" i="0" u="none" strike="noStrike" cap="non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сертифицирована по стандарту ISO 14001</a:t>
            </a:r>
            <a:endParaRPr dirty="0"/>
          </a:p>
          <a:p>
            <a:pPr marL="2286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Noto Sans Symbols"/>
              <a:buChar char="▪"/>
            </a:pPr>
            <a:r>
              <a:rPr lang="ru-RU" sz="1500" b="1" i="0" u="none" strike="noStrike" cap="none" dirty="0" smtClean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Система </a:t>
            </a:r>
            <a:r>
              <a:rPr lang="ru-RU" sz="1500" b="1" i="0" u="none" strike="noStrike" cap="non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управления качеством </a:t>
            </a:r>
            <a:r>
              <a:rPr lang="ru-RU" sz="1500" b="0" i="0" u="none" strike="noStrike" cap="non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сертифицирована по стандартам </a:t>
            </a:r>
            <a:endParaRPr dirty="0"/>
          </a:p>
          <a:p>
            <a:pPr marL="541338" marR="0" lvl="0" indent="-27463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Noto Sans Symbols"/>
              <a:buChar char="▪"/>
            </a:pPr>
            <a:r>
              <a:rPr lang="ru-RU" sz="1500" b="0" i="0" u="none" strike="noStrike" cap="non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ISO 9001</a:t>
            </a:r>
            <a:endParaRPr dirty="0"/>
          </a:p>
          <a:p>
            <a:pPr marL="541338" marR="0" lvl="0" indent="-27463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Noto Sans Symbols"/>
              <a:buChar char="▪"/>
            </a:pPr>
            <a:r>
              <a:rPr lang="ru-RU" sz="1500" b="0" i="0" u="none" strike="noStrike" cap="non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AS 9100 (авиа)</a:t>
            </a:r>
            <a:endParaRPr dirty="0"/>
          </a:p>
          <a:p>
            <a:pPr marL="541338" marR="0" lvl="0" indent="-27463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Noto Sans Symbols"/>
              <a:buChar char="▪"/>
            </a:pPr>
            <a:r>
              <a:rPr lang="ru-RU" sz="1500" b="0" i="0" u="none" strike="noStrike" cap="non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TS 16949 (автомобильный)</a:t>
            </a:r>
            <a:endParaRPr dirty="0"/>
          </a:p>
        </p:txBody>
      </p:sp>
      <p:sp>
        <p:nvSpPr>
          <p:cNvPr id="93" name="Google Shape;93;p2"/>
          <p:cNvSpPr txBox="1"/>
          <p:nvPr/>
        </p:nvSpPr>
        <p:spPr>
          <a:xfrm>
            <a:off x="426928" y="1341119"/>
            <a:ext cx="5669071" cy="5192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48484"/>
              </a:buClr>
              <a:buSzPts val="1725"/>
              <a:buFont typeface="Arial"/>
              <a:buNone/>
            </a:pPr>
            <a:r>
              <a:rPr lang="ru-RU" sz="1500" b="1" i="0" u="none" strike="noStrike" cap="none" dirty="0">
                <a:solidFill>
                  <a:srgbClr val="848484"/>
                </a:solidFill>
                <a:latin typeface="Arial"/>
                <a:ea typeface="Arial"/>
                <a:cs typeface="Arial"/>
                <a:sym typeface="Arial"/>
              </a:rPr>
              <a:t>#1 в России</a:t>
            </a:r>
            <a:endParaRPr dirty="0"/>
          </a:p>
          <a:p>
            <a:pPr marL="285750" marR="0" lvl="0" indent="-2857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725"/>
              <a:buFont typeface="Noto Sans Symbols"/>
              <a:buChar char="▪"/>
            </a:pPr>
            <a:r>
              <a:rPr lang="ru-RU" sz="1500" b="0" i="0" u="none" strike="noStrike" cap="non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Крупнейшее предприятие по производству алюминиевых полуфабрикатов в России </a:t>
            </a:r>
            <a:endParaRPr dirty="0"/>
          </a:p>
          <a:p>
            <a:pPr marL="285750" marR="0" lvl="0" indent="-2857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725"/>
              <a:buFont typeface="Noto Sans Symbols"/>
              <a:buChar char="▪"/>
            </a:pPr>
            <a:r>
              <a:rPr lang="ru-RU" sz="1500" b="0" i="0" u="none" strike="noStrike" cap="non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Численность сотрудников: </a:t>
            </a:r>
            <a:r>
              <a:rPr lang="ru-RU" sz="1500" b="1" i="0" u="none" strike="noStrike" cap="non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~ 3 000 чел.</a:t>
            </a:r>
            <a:endParaRPr dirty="0"/>
          </a:p>
          <a:p>
            <a:pPr marL="285750" marR="0" lvl="0" indent="-2857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725"/>
              <a:buFont typeface="Noto Sans Symbols"/>
              <a:buChar char="▪"/>
            </a:pPr>
            <a:r>
              <a:rPr lang="ru-RU" sz="1500" b="0" i="0" u="none" strike="noStrike" cap="non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Выручка:</a:t>
            </a:r>
            <a:r>
              <a:rPr lang="ru-RU" sz="1500" b="1" i="0" u="none" strike="noStrike" cap="non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~ 75 млрд рублей</a:t>
            </a:r>
            <a:endParaRPr dirty="0"/>
          </a:p>
          <a:p>
            <a:pPr marL="285750" marR="0" lvl="0" indent="-2857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725"/>
              <a:buFont typeface="Noto Sans Symbols"/>
              <a:buChar char="▪"/>
            </a:pPr>
            <a:r>
              <a:rPr lang="ru-RU" sz="1500" b="0" i="0" u="none" strike="noStrike" cap="non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Контрагенты:</a:t>
            </a:r>
            <a:r>
              <a:rPr lang="ru-RU" sz="1500" b="1" i="0" u="none" strike="noStrike" cap="non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~ 2022 компании</a:t>
            </a:r>
            <a:endParaRPr dirty="0"/>
          </a:p>
          <a:p>
            <a:pPr marL="228600" marR="0" lvl="0" indent="-119062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725"/>
              <a:buFont typeface="Arial"/>
              <a:buNone/>
            </a:pPr>
            <a:endParaRPr sz="1500" b="1" i="0" u="none" strike="noStrike" cap="none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848484"/>
              </a:buClr>
              <a:buSzPts val="1725"/>
              <a:buFont typeface="Arial"/>
              <a:buNone/>
            </a:pPr>
            <a:r>
              <a:rPr lang="ru-RU" sz="1500" b="1" i="0" u="none" strike="noStrike" cap="none" dirty="0">
                <a:solidFill>
                  <a:srgbClr val="848484"/>
                </a:solidFill>
                <a:latin typeface="Arial"/>
                <a:ea typeface="Arial"/>
                <a:cs typeface="Arial"/>
                <a:sym typeface="Arial"/>
              </a:rPr>
              <a:t>Уникальные мощности</a:t>
            </a:r>
            <a:endParaRPr dirty="0"/>
          </a:p>
          <a:p>
            <a:pPr marL="285750" marR="0" lvl="0" indent="-2857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725"/>
              <a:buFont typeface="Noto Sans Symbols"/>
              <a:buChar char="▪"/>
            </a:pPr>
            <a:r>
              <a:rPr lang="ru-RU" sz="1500" b="0" i="0" u="none" strike="noStrike" cap="non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Производства: литейное, прокатное, прессовое, кузнечное</a:t>
            </a:r>
            <a:endParaRPr dirty="0"/>
          </a:p>
          <a:p>
            <a:pPr marL="285750" marR="0" lvl="0" indent="-2857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725"/>
              <a:buFont typeface="Noto Sans Symbols"/>
              <a:buChar char="▪"/>
            </a:pPr>
            <a:r>
              <a:rPr lang="ru-RU" sz="1500" b="0" i="0" u="none" strike="noStrike" cap="non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Мощность: </a:t>
            </a:r>
            <a:r>
              <a:rPr lang="ru-RU" sz="1500" b="1" i="0" u="none" strike="noStrike" cap="non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272 000 МТ в год</a:t>
            </a:r>
            <a:endParaRPr sz="1500" b="1" i="0" u="none" strike="noStrike" cap="none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-119062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725"/>
              <a:buFont typeface="Arial"/>
              <a:buNone/>
            </a:pPr>
            <a:endParaRPr sz="1500" b="1" i="0" u="none" strike="noStrike" cap="none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848484"/>
              </a:buClr>
              <a:buSzPts val="1725"/>
              <a:buFont typeface="Arial"/>
              <a:buNone/>
            </a:pPr>
            <a:r>
              <a:rPr lang="ru-RU" sz="1500" b="1" i="0" u="none" strike="noStrike" cap="none" dirty="0">
                <a:solidFill>
                  <a:srgbClr val="848484"/>
                </a:solidFill>
                <a:latin typeface="Arial"/>
                <a:ea typeface="Arial"/>
                <a:cs typeface="Arial"/>
                <a:sym typeface="Arial"/>
              </a:rPr>
              <a:t>Продукция</a:t>
            </a:r>
            <a:endParaRPr sz="1500" b="0" i="0" u="none" strike="noStrike" cap="none" dirty="0">
              <a:solidFill>
                <a:srgbClr val="848484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725"/>
              <a:buFont typeface="Noto Sans Symbols"/>
              <a:buChar char="▪"/>
            </a:pPr>
            <a:r>
              <a:rPr lang="ru-RU" sz="1500" b="0" i="0" u="none" strike="noStrike" cap="non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Ленты, листы, плиты, профили, панели, трубы, штамповки и поковки для авиационной, космической, упаковочной, строительной отраслей, машиностроения и транспорта</a:t>
            </a:r>
            <a:endParaRPr dirty="0"/>
          </a:p>
        </p:txBody>
      </p:sp>
      <p:pic>
        <p:nvPicPr>
          <p:cNvPr id="94" name="Google Shape;94;p2" descr="http://www.alcoa.com/russia/ru/images/SMZ_about_banner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569450" y="3339868"/>
            <a:ext cx="2087562" cy="1441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2" descr="http://www.alcoa.com/russia/ru/images/loader_small.jpg">
            <a:hlinkClick r:id="rId4"/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9569449" y="4937577"/>
            <a:ext cx="2087561" cy="1418773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095999" y="1341120"/>
            <a:ext cx="5561012" cy="19184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4"/>
          <p:cNvSpPr txBox="1">
            <a:spLocks noGrp="1"/>
          </p:cNvSpPr>
          <p:nvPr>
            <p:ph type="title"/>
          </p:nvPr>
        </p:nvSpPr>
        <p:spPr>
          <a:xfrm>
            <a:off x="1349828" y="41090"/>
            <a:ext cx="9604393" cy="979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Quattrocento Sans"/>
              <a:buNone/>
            </a:pPr>
            <a:r>
              <a:rPr lang="ru-RU" dirty="0"/>
              <a:t>Предпосылки внедрения- задолго до коллапса</a:t>
            </a:r>
            <a:endParaRPr dirty="0"/>
          </a:p>
        </p:txBody>
      </p:sp>
      <p:sp>
        <p:nvSpPr>
          <p:cNvPr id="104" name="Google Shape;104;p4"/>
          <p:cNvSpPr txBox="1">
            <a:spLocks noGrp="1"/>
          </p:cNvSpPr>
          <p:nvPr>
            <p:ph type="body" idx="1"/>
          </p:nvPr>
        </p:nvSpPr>
        <p:spPr>
          <a:xfrm>
            <a:off x="842300" y="1326556"/>
            <a:ext cx="115569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55000" lnSpcReduction="2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00000"/>
              <a:buFont typeface="Arial"/>
              <a:buNone/>
            </a:pPr>
            <a:r>
              <a:rPr lang="ru-RU" sz="29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«Перед необходимостью не устоят даже боги» - </a:t>
            </a:r>
            <a:r>
              <a:rPr lang="ru-RU" sz="2200" i="1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Неизвестный автор</a:t>
            </a:r>
            <a:r>
              <a:rPr lang="ru-RU" sz="1000">
                <a:solidFill>
                  <a:schemeClr val="accent3"/>
                </a:solidFill>
              </a:rPr>
              <a:t/>
            </a:r>
            <a:br>
              <a:rPr lang="ru-RU" sz="1000">
                <a:solidFill>
                  <a:schemeClr val="accent3"/>
                </a:solidFill>
              </a:rPr>
            </a:br>
            <a:r>
              <a:rPr lang="ru-RU" sz="1000">
                <a:solidFill>
                  <a:schemeClr val="accent3"/>
                </a:solidFill>
              </a:rPr>
              <a:t/>
            </a:r>
            <a:br>
              <a:rPr lang="ru-RU" sz="1000">
                <a:solidFill>
                  <a:schemeClr val="accent3"/>
                </a:solidFill>
              </a:rPr>
            </a:br>
            <a:endParaRPr sz="600"/>
          </a:p>
        </p:txBody>
      </p:sp>
      <p:sp>
        <p:nvSpPr>
          <p:cNvPr id="107" name="Google Shape;107;p4"/>
          <p:cNvSpPr txBox="1">
            <a:spLocks noGrp="1"/>
          </p:cNvSpPr>
          <p:nvPr>
            <p:ph type="sldNum" idx="12"/>
          </p:nvPr>
        </p:nvSpPr>
        <p:spPr>
          <a:xfrm>
            <a:off x="11658600" y="6366867"/>
            <a:ext cx="533400" cy="4911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1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3</a:t>
            </a:fld>
            <a:endParaRPr/>
          </a:p>
        </p:txBody>
      </p:sp>
      <p:sp>
        <p:nvSpPr>
          <p:cNvPr id="2" name="Content Placeholder 10">
            <a:extLst>
              <a:ext uri="{FF2B5EF4-FFF2-40B4-BE49-F238E27FC236}">
                <a16:creationId xmlns="" xmlns:a16="http://schemas.microsoft.com/office/drawing/2014/main" id="{B6CD5A34-3E56-B363-2C8C-42D0D58B1481}"/>
              </a:ext>
            </a:extLst>
          </p:cNvPr>
          <p:cNvSpPr>
            <a:spLocks noGrp="1"/>
          </p:cNvSpPr>
          <p:nvPr>
            <p:ph type="body" idx="3"/>
          </p:nvPr>
        </p:nvSpPr>
        <p:spPr>
          <a:xfrm>
            <a:off x="317500" y="1326556"/>
            <a:ext cx="10453688" cy="4351337"/>
          </a:xfrm>
        </p:spPr>
        <p:txBody>
          <a:bodyPr>
            <a:normAutofit/>
          </a:bodyPr>
          <a:lstStyle/>
          <a:p>
            <a:pPr marL="942975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endParaRPr lang="ru-RU" sz="1800" dirty="0">
              <a:solidFill>
                <a:srgbClr val="0000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942975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ru-RU" sz="19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Существовавший уровень ведения бухгалтерского и налогового учета  предприятия не удовлетворял требованиям ФСБУ 27/2021 "Документы и документооборот в бухгалтерском учете", в частности, требованию о наличии  базы данных для РСБУ на серверах в РФ</a:t>
            </a:r>
          </a:p>
          <a:p>
            <a:pPr marL="942975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ru-RU" sz="19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Налоговый учет не был автоматизирован и осуществлялся в Excel</a:t>
            </a:r>
          </a:p>
          <a:p>
            <a:pPr marL="942975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ru-RU" sz="19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Предприятие в последующие годы попадало в область действия налогового мониторинга, треб</a:t>
            </a:r>
            <a:r>
              <a:rPr lang="ru-RU" sz="19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овалась </a:t>
            </a:r>
            <a:r>
              <a:rPr lang="ru-RU" sz="19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организация налоговой витрины данных</a:t>
            </a:r>
          </a:p>
          <a:p>
            <a:pPr marL="942975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ru-RU" sz="19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Возможные</a:t>
            </a:r>
            <a:r>
              <a:rPr lang="ru-RU" sz="19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риски потери учетной системы и исторических данных предприятия при отключении от глобальной системы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6"/>
          <p:cNvSpPr txBox="1">
            <a:spLocks noGrp="1"/>
          </p:cNvSpPr>
          <p:nvPr>
            <p:ph type="title"/>
          </p:nvPr>
        </p:nvSpPr>
        <p:spPr>
          <a:xfrm>
            <a:off x="1419496" y="41090"/>
            <a:ext cx="9534803" cy="97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Quattrocento Sans"/>
              <a:buNone/>
            </a:pPr>
            <a:r>
              <a:rPr lang="ru-RU" dirty="0"/>
              <a:t>Этапы проекта </a:t>
            </a:r>
            <a:endParaRPr dirty="0"/>
          </a:p>
        </p:txBody>
      </p:sp>
      <p:sp>
        <p:nvSpPr>
          <p:cNvPr id="116" name="Google Shape;116;p6"/>
          <p:cNvSpPr txBox="1">
            <a:spLocks noGrp="1"/>
          </p:cNvSpPr>
          <p:nvPr>
            <p:ph type="sldNum" idx="12"/>
          </p:nvPr>
        </p:nvSpPr>
        <p:spPr>
          <a:xfrm>
            <a:off x="11658600" y="6366867"/>
            <a:ext cx="533400" cy="4911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1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4</a:t>
            </a:fld>
            <a:endParaRPr/>
          </a:p>
        </p:txBody>
      </p:sp>
      <p:sp>
        <p:nvSpPr>
          <p:cNvPr id="117" name="Google Shape;117;p6"/>
          <p:cNvSpPr/>
          <p:nvPr/>
        </p:nvSpPr>
        <p:spPr>
          <a:xfrm>
            <a:off x="807930" y="4315325"/>
            <a:ext cx="1249200" cy="281700"/>
          </a:xfrm>
          <a:prstGeom prst="rect">
            <a:avLst/>
          </a:prstGeom>
          <a:solidFill>
            <a:srgbClr val="0E424E"/>
          </a:solidFill>
          <a:ln w="127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Октябрь 22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Quattrocento Sans"/>
              <a:buNone/>
            </a:pPr>
            <a:endParaRPr sz="120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" name="Google Shape;118;p6"/>
          <p:cNvSpPr/>
          <p:nvPr/>
        </p:nvSpPr>
        <p:spPr>
          <a:xfrm>
            <a:off x="2041889" y="4315325"/>
            <a:ext cx="1419000" cy="281700"/>
          </a:xfrm>
          <a:prstGeom prst="rect">
            <a:avLst/>
          </a:prstGeom>
          <a:solidFill>
            <a:srgbClr val="39BDDC"/>
          </a:solidFill>
          <a:ln w="127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Ноябрь 22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Quattrocento Sans"/>
              <a:buNone/>
            </a:pPr>
            <a:endParaRPr sz="120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" name="Google Shape;119;p6"/>
          <p:cNvSpPr/>
          <p:nvPr/>
        </p:nvSpPr>
        <p:spPr>
          <a:xfrm>
            <a:off x="3470456" y="4315624"/>
            <a:ext cx="1413300" cy="277500"/>
          </a:xfrm>
          <a:prstGeom prst="rect">
            <a:avLst/>
          </a:prstGeom>
          <a:solidFill>
            <a:srgbClr val="7AD2E8"/>
          </a:solidFill>
          <a:ln w="127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Декабрь 22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Quattrocento Sans"/>
              <a:buNone/>
            </a:pPr>
            <a:endParaRPr sz="120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" name="Google Shape;120;p6"/>
          <p:cNvSpPr/>
          <p:nvPr/>
        </p:nvSpPr>
        <p:spPr>
          <a:xfrm>
            <a:off x="4891847" y="4315624"/>
            <a:ext cx="1413300" cy="277500"/>
          </a:xfrm>
          <a:prstGeom prst="rect">
            <a:avLst/>
          </a:prstGeom>
          <a:solidFill>
            <a:srgbClr val="0E424E"/>
          </a:solidFill>
          <a:ln w="127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Январь 23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Quattrocento Sans"/>
              <a:buNone/>
            </a:pPr>
            <a:endParaRPr sz="120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" name="Google Shape;121;p6"/>
          <p:cNvSpPr/>
          <p:nvPr/>
        </p:nvSpPr>
        <p:spPr>
          <a:xfrm>
            <a:off x="6313236" y="4319967"/>
            <a:ext cx="1457400" cy="272700"/>
          </a:xfrm>
          <a:prstGeom prst="rect">
            <a:avLst/>
          </a:prstGeom>
          <a:solidFill>
            <a:srgbClr val="39BDDC"/>
          </a:solidFill>
          <a:ln w="127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Февраль 23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Quattrocento Sans"/>
              <a:buNone/>
            </a:pPr>
            <a:endParaRPr sz="120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" name="Google Shape;122;p6"/>
          <p:cNvSpPr/>
          <p:nvPr/>
        </p:nvSpPr>
        <p:spPr>
          <a:xfrm>
            <a:off x="7760723" y="4318696"/>
            <a:ext cx="1500600" cy="272700"/>
          </a:xfrm>
          <a:prstGeom prst="rect">
            <a:avLst/>
          </a:prstGeom>
          <a:solidFill>
            <a:srgbClr val="7AD2E8"/>
          </a:solidFill>
          <a:ln w="127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Март 23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Quattrocento Sans"/>
              <a:buNone/>
            </a:pPr>
            <a:endParaRPr sz="120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" name="Google Shape;123;p6"/>
          <p:cNvSpPr/>
          <p:nvPr/>
        </p:nvSpPr>
        <p:spPr>
          <a:xfrm>
            <a:off x="9276111" y="4318696"/>
            <a:ext cx="1482900" cy="272700"/>
          </a:xfrm>
          <a:prstGeom prst="rect">
            <a:avLst/>
          </a:prstGeom>
          <a:solidFill>
            <a:srgbClr val="0E424E"/>
          </a:solidFill>
          <a:ln w="127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Апрель 23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Quattrocento Sans"/>
              <a:buNone/>
            </a:pPr>
            <a:endParaRPr sz="120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4" name="Google Shape;124;p6"/>
          <p:cNvSpPr/>
          <p:nvPr/>
        </p:nvSpPr>
        <p:spPr>
          <a:xfrm>
            <a:off x="1667275" y="3144835"/>
            <a:ext cx="505689" cy="1176904"/>
          </a:xfrm>
          <a:custGeom>
            <a:avLst/>
            <a:gdLst/>
            <a:ahLst/>
            <a:cxnLst/>
            <a:rect l="l" t="t" r="r" b="b"/>
            <a:pathLst>
              <a:path w="23694" h="54036" extrusionOk="0">
                <a:moveTo>
                  <a:pt x="0" y="54036"/>
                </a:moveTo>
                <a:lnTo>
                  <a:pt x="0" y="37565"/>
                </a:lnTo>
                <a:lnTo>
                  <a:pt x="23694" y="0"/>
                </a:lnTo>
              </a:path>
            </a:pathLst>
          </a:cu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ru-RU"/>
          </a:p>
        </p:txBody>
      </p:sp>
      <p:sp>
        <p:nvSpPr>
          <p:cNvPr id="125" name="Google Shape;125;p6"/>
          <p:cNvSpPr/>
          <p:nvPr/>
        </p:nvSpPr>
        <p:spPr>
          <a:xfrm rot="10800000">
            <a:off x="2030091" y="4597044"/>
            <a:ext cx="505689" cy="1200680"/>
          </a:xfrm>
          <a:custGeom>
            <a:avLst/>
            <a:gdLst/>
            <a:ahLst/>
            <a:cxnLst/>
            <a:rect l="l" t="t" r="r" b="b"/>
            <a:pathLst>
              <a:path w="23694" h="54036" extrusionOk="0">
                <a:moveTo>
                  <a:pt x="0" y="54036"/>
                </a:moveTo>
                <a:lnTo>
                  <a:pt x="0" y="37565"/>
                </a:lnTo>
                <a:lnTo>
                  <a:pt x="23694" y="0"/>
                </a:lnTo>
              </a:path>
            </a:pathLst>
          </a:cu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ru-RU"/>
          </a:p>
        </p:txBody>
      </p:sp>
      <p:sp>
        <p:nvSpPr>
          <p:cNvPr id="126" name="Google Shape;126;p6"/>
          <p:cNvSpPr/>
          <p:nvPr/>
        </p:nvSpPr>
        <p:spPr>
          <a:xfrm>
            <a:off x="3900967" y="3135340"/>
            <a:ext cx="505689" cy="1176904"/>
          </a:xfrm>
          <a:custGeom>
            <a:avLst/>
            <a:gdLst/>
            <a:ahLst/>
            <a:cxnLst/>
            <a:rect l="l" t="t" r="r" b="b"/>
            <a:pathLst>
              <a:path w="23694" h="54036" extrusionOk="0">
                <a:moveTo>
                  <a:pt x="0" y="54036"/>
                </a:moveTo>
                <a:lnTo>
                  <a:pt x="0" y="37565"/>
                </a:lnTo>
                <a:lnTo>
                  <a:pt x="23694" y="0"/>
                </a:lnTo>
              </a:path>
            </a:pathLst>
          </a:cu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ru-RU"/>
          </a:p>
        </p:txBody>
      </p:sp>
      <p:sp>
        <p:nvSpPr>
          <p:cNvPr id="127" name="Google Shape;127;p6"/>
          <p:cNvSpPr/>
          <p:nvPr/>
        </p:nvSpPr>
        <p:spPr>
          <a:xfrm>
            <a:off x="5895912" y="3157086"/>
            <a:ext cx="505689" cy="1185550"/>
          </a:xfrm>
          <a:custGeom>
            <a:avLst/>
            <a:gdLst/>
            <a:ahLst/>
            <a:cxnLst/>
            <a:rect l="l" t="t" r="r" b="b"/>
            <a:pathLst>
              <a:path w="23694" h="54036" extrusionOk="0">
                <a:moveTo>
                  <a:pt x="0" y="54036"/>
                </a:moveTo>
                <a:lnTo>
                  <a:pt x="0" y="37565"/>
                </a:lnTo>
                <a:lnTo>
                  <a:pt x="23694" y="0"/>
                </a:lnTo>
              </a:path>
            </a:pathLst>
          </a:cu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ru-RU"/>
          </a:p>
        </p:txBody>
      </p:sp>
      <p:sp>
        <p:nvSpPr>
          <p:cNvPr id="128" name="Google Shape;128;p6"/>
          <p:cNvSpPr/>
          <p:nvPr/>
        </p:nvSpPr>
        <p:spPr>
          <a:xfrm rot="10800000">
            <a:off x="4722582" y="4582030"/>
            <a:ext cx="505689" cy="1185415"/>
          </a:xfrm>
          <a:custGeom>
            <a:avLst/>
            <a:gdLst/>
            <a:ahLst/>
            <a:cxnLst/>
            <a:rect l="l" t="t" r="r" b="b"/>
            <a:pathLst>
              <a:path w="23694" h="54036" extrusionOk="0">
                <a:moveTo>
                  <a:pt x="0" y="54036"/>
                </a:moveTo>
                <a:lnTo>
                  <a:pt x="0" y="37565"/>
                </a:lnTo>
                <a:lnTo>
                  <a:pt x="23694" y="0"/>
                </a:lnTo>
              </a:path>
            </a:pathLst>
          </a:cu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ru-RU"/>
          </a:p>
        </p:txBody>
      </p:sp>
      <p:sp>
        <p:nvSpPr>
          <p:cNvPr id="129" name="Google Shape;129;p6"/>
          <p:cNvSpPr/>
          <p:nvPr/>
        </p:nvSpPr>
        <p:spPr>
          <a:xfrm rot="10800000">
            <a:off x="8052978" y="4600508"/>
            <a:ext cx="505689" cy="1185415"/>
          </a:xfrm>
          <a:custGeom>
            <a:avLst/>
            <a:gdLst/>
            <a:ahLst/>
            <a:cxnLst/>
            <a:rect l="l" t="t" r="r" b="b"/>
            <a:pathLst>
              <a:path w="23694" h="54036" extrusionOk="0">
                <a:moveTo>
                  <a:pt x="0" y="54036"/>
                </a:moveTo>
                <a:lnTo>
                  <a:pt x="0" y="37565"/>
                </a:lnTo>
                <a:lnTo>
                  <a:pt x="23694" y="0"/>
                </a:lnTo>
              </a:path>
            </a:pathLst>
          </a:cu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ru-RU"/>
          </a:p>
        </p:txBody>
      </p:sp>
      <p:sp>
        <p:nvSpPr>
          <p:cNvPr id="130" name="Google Shape;130;p6"/>
          <p:cNvSpPr/>
          <p:nvPr/>
        </p:nvSpPr>
        <p:spPr>
          <a:xfrm>
            <a:off x="9344981" y="3154020"/>
            <a:ext cx="505689" cy="1181092"/>
          </a:xfrm>
          <a:custGeom>
            <a:avLst/>
            <a:gdLst/>
            <a:ahLst/>
            <a:cxnLst/>
            <a:rect l="l" t="t" r="r" b="b"/>
            <a:pathLst>
              <a:path w="23694" h="54036" extrusionOk="0">
                <a:moveTo>
                  <a:pt x="0" y="54036"/>
                </a:moveTo>
                <a:lnTo>
                  <a:pt x="0" y="37565"/>
                </a:lnTo>
                <a:lnTo>
                  <a:pt x="23694" y="0"/>
                </a:lnTo>
              </a:path>
            </a:pathLst>
          </a:cu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ru-RU"/>
          </a:p>
        </p:txBody>
      </p:sp>
      <p:sp>
        <p:nvSpPr>
          <p:cNvPr id="131" name="Google Shape;131;p6"/>
          <p:cNvSpPr/>
          <p:nvPr/>
        </p:nvSpPr>
        <p:spPr>
          <a:xfrm rot="10800000">
            <a:off x="9137517" y="4599061"/>
            <a:ext cx="505689" cy="1207434"/>
          </a:xfrm>
          <a:custGeom>
            <a:avLst/>
            <a:gdLst/>
            <a:ahLst/>
            <a:cxnLst/>
            <a:rect l="l" t="t" r="r" b="b"/>
            <a:pathLst>
              <a:path w="23694" h="54036" extrusionOk="0">
                <a:moveTo>
                  <a:pt x="0" y="54036"/>
                </a:moveTo>
                <a:lnTo>
                  <a:pt x="0" y="37565"/>
                </a:lnTo>
                <a:lnTo>
                  <a:pt x="23694" y="0"/>
                </a:lnTo>
              </a:path>
            </a:pathLst>
          </a:cu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ru-RU"/>
          </a:p>
        </p:txBody>
      </p:sp>
      <p:sp>
        <p:nvSpPr>
          <p:cNvPr id="132" name="Google Shape;132;p6"/>
          <p:cNvSpPr/>
          <p:nvPr/>
        </p:nvSpPr>
        <p:spPr>
          <a:xfrm>
            <a:off x="10473097" y="3117017"/>
            <a:ext cx="505689" cy="1197573"/>
          </a:xfrm>
          <a:custGeom>
            <a:avLst/>
            <a:gdLst/>
            <a:ahLst/>
            <a:cxnLst/>
            <a:rect l="l" t="t" r="r" b="b"/>
            <a:pathLst>
              <a:path w="23694" h="54036" extrusionOk="0">
                <a:moveTo>
                  <a:pt x="0" y="54036"/>
                </a:moveTo>
                <a:lnTo>
                  <a:pt x="0" y="37565"/>
                </a:lnTo>
                <a:lnTo>
                  <a:pt x="23694" y="0"/>
                </a:lnTo>
              </a:path>
            </a:pathLst>
          </a:cu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ru-RU"/>
          </a:p>
        </p:txBody>
      </p:sp>
      <p:sp>
        <p:nvSpPr>
          <p:cNvPr id="133" name="Google Shape;133;p6"/>
          <p:cNvSpPr/>
          <p:nvPr/>
        </p:nvSpPr>
        <p:spPr>
          <a:xfrm rot="10800000">
            <a:off x="10172510" y="4597033"/>
            <a:ext cx="505689" cy="1207434"/>
          </a:xfrm>
          <a:custGeom>
            <a:avLst/>
            <a:gdLst/>
            <a:ahLst/>
            <a:cxnLst/>
            <a:rect l="l" t="t" r="r" b="b"/>
            <a:pathLst>
              <a:path w="23694" h="54036" extrusionOk="0">
                <a:moveTo>
                  <a:pt x="0" y="54036"/>
                </a:moveTo>
                <a:lnTo>
                  <a:pt x="0" y="37565"/>
                </a:lnTo>
                <a:lnTo>
                  <a:pt x="23694" y="0"/>
                </a:lnTo>
              </a:path>
            </a:pathLst>
          </a:cu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ru-RU"/>
          </a:p>
        </p:txBody>
      </p:sp>
      <p:sp>
        <p:nvSpPr>
          <p:cNvPr id="134" name="Google Shape;134;p6"/>
          <p:cNvSpPr txBox="1"/>
          <p:nvPr/>
        </p:nvSpPr>
        <p:spPr>
          <a:xfrm rot="-3607852">
            <a:off x="1497518" y="3179700"/>
            <a:ext cx="1063811" cy="6465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1" i="0" u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24.10.2022</a:t>
            </a:r>
            <a:r>
              <a:rPr lang="ru-RU" sz="1200" b="0" i="0" u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0" i="0" u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Старт проекта</a:t>
            </a:r>
            <a:endParaRPr sz="12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135" name="Google Shape;135;p6"/>
          <p:cNvSpPr txBox="1"/>
          <p:nvPr/>
        </p:nvSpPr>
        <p:spPr>
          <a:xfrm rot="-3652950">
            <a:off x="1754170" y="4902733"/>
            <a:ext cx="1406899" cy="6464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1" i="0" u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15.11.2022</a:t>
            </a:r>
            <a:r>
              <a:rPr lang="ru-RU" sz="1200" b="0" i="0" u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0" i="0" u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Продажа компании</a:t>
            </a:r>
            <a:endParaRPr sz="12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136" name="Google Shape;136;p6"/>
          <p:cNvSpPr txBox="1"/>
          <p:nvPr/>
        </p:nvSpPr>
        <p:spPr>
          <a:xfrm rot="-3531865">
            <a:off x="3603511" y="2958397"/>
            <a:ext cx="1629776" cy="6463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1" i="0" u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12.12.2022</a:t>
            </a:r>
            <a:r>
              <a:rPr lang="ru-RU" sz="1200" b="0" i="0" u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Добавление ERP и ДО в 1 горизонт</a:t>
            </a:r>
            <a:endParaRPr sz="12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137" name="Google Shape;137;p6"/>
          <p:cNvSpPr txBox="1"/>
          <p:nvPr/>
        </p:nvSpPr>
        <p:spPr>
          <a:xfrm rot="-3465433">
            <a:off x="4513333" y="4905098"/>
            <a:ext cx="1396792" cy="8310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1" i="0" u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12.01.2023</a:t>
            </a:r>
            <a:r>
              <a:rPr lang="ru-RU" sz="1200" b="0" i="0" u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Аварийное отключение доступа к Oracle</a:t>
            </a:r>
            <a:endParaRPr sz="12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138" name="Google Shape;138;p6"/>
          <p:cNvSpPr txBox="1"/>
          <p:nvPr/>
        </p:nvSpPr>
        <p:spPr>
          <a:xfrm rot="-3465160">
            <a:off x="5579956" y="2953656"/>
            <a:ext cx="1701916" cy="6463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1" i="0" u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23.01.2023</a:t>
            </a:r>
            <a:r>
              <a:rPr lang="ru-RU" sz="1200" b="0" i="0" u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0" i="0" u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Старт пром. эксплуатации 1С:УХ</a:t>
            </a:r>
            <a:endParaRPr sz="12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139" name="Google Shape;139;p6"/>
          <p:cNvSpPr txBox="1"/>
          <p:nvPr/>
        </p:nvSpPr>
        <p:spPr>
          <a:xfrm rot="-3554211">
            <a:off x="7665056" y="4891738"/>
            <a:ext cx="1645779" cy="646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1" i="0" u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22.03.2023</a:t>
            </a:r>
            <a:r>
              <a:rPr lang="ru-RU" sz="1200" b="0" i="0" u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Закрытие января в 1С:УХ</a:t>
            </a:r>
            <a:endParaRPr sz="12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140" name="Google Shape;140;p6"/>
          <p:cNvSpPr txBox="1"/>
          <p:nvPr/>
        </p:nvSpPr>
        <p:spPr>
          <a:xfrm rot="-3531546">
            <a:off x="8915943" y="2795580"/>
            <a:ext cx="2063447" cy="6463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1" i="0" u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03.04.2023</a:t>
            </a:r>
            <a:r>
              <a:rPr lang="ru-RU" sz="1200" b="0" i="0" u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0" i="0" u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Старт пром. эксплуатации 1С:ERP+1С:ДО</a:t>
            </a:r>
            <a:endParaRPr sz="12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141" name="Google Shape;141;p6"/>
          <p:cNvSpPr txBox="1"/>
          <p:nvPr/>
        </p:nvSpPr>
        <p:spPr>
          <a:xfrm rot="-3464134">
            <a:off x="8754001" y="4997257"/>
            <a:ext cx="1568484" cy="6463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1" i="0" u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10.04.2023</a:t>
            </a:r>
            <a:r>
              <a:rPr lang="ru-RU" sz="1200" b="0" i="0" u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Закрытие февраля в 1С:УХ</a:t>
            </a:r>
            <a:endParaRPr sz="12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142" name="Google Shape;142;p6"/>
          <p:cNvSpPr txBox="1"/>
          <p:nvPr/>
        </p:nvSpPr>
        <p:spPr>
          <a:xfrm rot="-3496406">
            <a:off x="10225593" y="3008558"/>
            <a:ext cx="1437629" cy="6464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1" i="0" u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18.04.2023</a:t>
            </a:r>
            <a:r>
              <a:rPr lang="ru-RU" sz="1200" b="0" i="0" u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0" i="0" u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Закрытие марта в 1С:УХ</a:t>
            </a:r>
            <a:endParaRPr sz="12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143" name="Google Shape;143;p6"/>
          <p:cNvSpPr txBox="1"/>
          <p:nvPr/>
        </p:nvSpPr>
        <p:spPr>
          <a:xfrm rot="-3505478">
            <a:off x="9877286" y="4912179"/>
            <a:ext cx="1436348" cy="6464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1" i="0" u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25.04.2023</a:t>
            </a:r>
            <a:r>
              <a:rPr lang="ru-RU" sz="1200" b="0" i="0" u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Отчетность из 1С:УХ</a:t>
            </a:r>
            <a:endParaRPr sz="12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7"/>
          <p:cNvSpPr txBox="1">
            <a:spLocks noGrp="1"/>
          </p:cNvSpPr>
          <p:nvPr>
            <p:ph type="title"/>
          </p:nvPr>
        </p:nvSpPr>
        <p:spPr>
          <a:xfrm>
            <a:off x="1332410" y="41090"/>
            <a:ext cx="9621811" cy="979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Quattrocento Sans"/>
              <a:buNone/>
            </a:pPr>
            <a:r>
              <a:rPr lang="ru-RU" dirty="0"/>
              <a:t>Периметр проекта</a:t>
            </a:r>
            <a:endParaRPr dirty="0"/>
          </a:p>
        </p:txBody>
      </p:sp>
      <p:sp>
        <p:nvSpPr>
          <p:cNvPr id="151" name="Google Shape;151;p7"/>
          <p:cNvSpPr txBox="1">
            <a:spLocks noGrp="1"/>
          </p:cNvSpPr>
          <p:nvPr>
            <p:ph type="body" idx="1"/>
          </p:nvPr>
        </p:nvSpPr>
        <p:spPr>
          <a:xfrm>
            <a:off x="1163608" y="1191359"/>
            <a:ext cx="115569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Arial"/>
              <a:buNone/>
            </a:pPr>
            <a:r>
              <a:rPr lang="ru-RU" sz="1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«Хороший игрок видит границу в любой игре» – </a:t>
            </a:r>
            <a:r>
              <a:rPr lang="ru-RU" sz="1200" b="0" i="1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О. Уайлд</a:t>
            </a:r>
            <a:endParaRPr sz="1600" i="1">
              <a:solidFill>
                <a:schemeClr val="accent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" name="Google Shape;153;p7"/>
          <p:cNvSpPr txBox="1">
            <a:spLocks noGrp="1"/>
          </p:cNvSpPr>
          <p:nvPr>
            <p:ph type="body" idx="3"/>
          </p:nvPr>
        </p:nvSpPr>
        <p:spPr>
          <a:xfrm>
            <a:off x="284915" y="2015549"/>
            <a:ext cx="6033179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942975" lvl="0" indent="-34290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900"/>
              <a:buFont typeface="Noto Sans Symbols"/>
              <a:buChar char="⮚"/>
            </a:pPr>
            <a:r>
              <a:rPr lang="ru-RU" sz="1900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2 юр лица, 210 пользователей</a:t>
            </a:r>
            <a:endParaRPr dirty="0"/>
          </a:p>
          <a:p>
            <a:pPr marL="942975" lvl="0" indent="-342900" algn="l" rtl="0">
              <a:lnSpc>
                <a:spcPct val="107000"/>
              </a:lnSpc>
              <a:spcBef>
                <a:spcPts val="1800"/>
              </a:spcBef>
              <a:spcAft>
                <a:spcPts val="0"/>
              </a:spcAft>
              <a:buClr>
                <a:srgbClr val="262626"/>
              </a:buClr>
              <a:buSzPts val="1900"/>
              <a:buFont typeface="Noto Sans Symbols"/>
              <a:buChar char="⮚"/>
            </a:pPr>
            <a:r>
              <a:rPr lang="ru-RU" sz="1900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Системы автоматизации:</a:t>
            </a:r>
            <a:endParaRPr dirty="0"/>
          </a:p>
          <a:p>
            <a:pPr marL="1400175" lvl="1" indent="-342900" algn="l" rtl="0">
              <a:lnSpc>
                <a:spcPct val="107000"/>
              </a:lnSpc>
              <a:spcBef>
                <a:spcPts val="1300"/>
              </a:spcBef>
              <a:spcAft>
                <a:spcPts val="0"/>
              </a:spcAft>
              <a:buClr>
                <a:srgbClr val="262626"/>
              </a:buClr>
              <a:buSzPts val="1900"/>
              <a:buFont typeface="Noto Sans Symbols"/>
              <a:buChar char="⮚"/>
            </a:pPr>
            <a:r>
              <a:rPr lang="ru-RU" sz="1900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1С:Управление Холдингом </a:t>
            </a:r>
            <a:endParaRPr dirty="0"/>
          </a:p>
          <a:p>
            <a:pPr marL="1400175" lvl="1" indent="-342900" algn="l" rtl="0">
              <a:lnSpc>
                <a:spcPct val="107000"/>
              </a:lnSpc>
              <a:spcBef>
                <a:spcPts val="1300"/>
              </a:spcBef>
              <a:spcAft>
                <a:spcPts val="0"/>
              </a:spcAft>
              <a:buClr>
                <a:srgbClr val="262626"/>
              </a:buClr>
              <a:buSzPts val="1900"/>
              <a:buFont typeface="Noto Sans Symbols"/>
              <a:buChar char="⮚"/>
            </a:pPr>
            <a:r>
              <a:rPr lang="ru-RU" sz="1900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1С:ERP Управление </a:t>
            </a:r>
            <a:r>
              <a:rPr lang="ru-RU" sz="1900" dirty="0" smtClean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предприятием</a:t>
            </a:r>
            <a:endParaRPr dirty="0"/>
          </a:p>
          <a:p>
            <a:pPr marL="1400175" lvl="1" indent="-342900" algn="l" rtl="0">
              <a:lnSpc>
                <a:spcPct val="107000"/>
              </a:lnSpc>
              <a:spcBef>
                <a:spcPts val="1300"/>
              </a:spcBef>
              <a:spcAft>
                <a:spcPts val="0"/>
              </a:spcAft>
              <a:buClr>
                <a:srgbClr val="262626"/>
              </a:buClr>
              <a:buSzPts val="1900"/>
              <a:buFont typeface="Noto Sans Symbols"/>
              <a:buChar char="⮚"/>
            </a:pPr>
            <a:r>
              <a:rPr lang="ru-RU" sz="1900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1С:Документооборот КОРП</a:t>
            </a:r>
            <a:endParaRPr dirty="0"/>
          </a:p>
          <a:p>
            <a:pPr marL="1400175" lvl="1" indent="-342900" algn="l" rtl="0">
              <a:lnSpc>
                <a:spcPct val="107000"/>
              </a:lnSpc>
              <a:spcBef>
                <a:spcPts val="1300"/>
              </a:spcBef>
              <a:spcAft>
                <a:spcPts val="0"/>
              </a:spcAft>
              <a:buClr>
                <a:srgbClr val="262626"/>
              </a:buClr>
              <a:buSzPts val="1900"/>
              <a:buFont typeface="Noto Sans Symbols"/>
              <a:buChar char="⮚"/>
            </a:pPr>
            <a:r>
              <a:rPr lang="ru-RU" sz="1900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1С:Шина данных - сервисная конфигурация - брокер сообщений</a:t>
            </a:r>
            <a:endParaRPr dirty="0"/>
          </a:p>
          <a:p>
            <a:pPr marL="228600" lvl="0" indent="-762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848484"/>
              </a:buClr>
              <a:buSzPts val="2400"/>
              <a:buNone/>
            </a:pPr>
            <a:endParaRPr dirty="0"/>
          </a:p>
        </p:txBody>
      </p:sp>
      <p:sp>
        <p:nvSpPr>
          <p:cNvPr id="154" name="Google Shape;154;p7"/>
          <p:cNvSpPr txBox="1">
            <a:spLocks noGrp="1"/>
          </p:cNvSpPr>
          <p:nvPr>
            <p:ph type="body" idx="4"/>
          </p:nvPr>
        </p:nvSpPr>
        <p:spPr>
          <a:xfrm>
            <a:off x="6699000" y="2019418"/>
            <a:ext cx="4959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85000" lnSpcReduction="20000"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ct val="100000"/>
              <a:buFont typeface="Noto Sans Symbols"/>
              <a:buChar char="⮚"/>
            </a:pPr>
            <a:r>
              <a:rPr lang="ru-RU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Бухгалтерский и налоговый учет</a:t>
            </a:r>
            <a:endParaRPr dirty="0"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62626"/>
              </a:buClr>
              <a:buSzPct val="100000"/>
              <a:buFont typeface="Noto Sans Symbols"/>
              <a:buChar char="⮚"/>
            </a:pPr>
            <a:r>
              <a:rPr lang="ru-RU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Учет ОС и НМА</a:t>
            </a:r>
            <a:endParaRPr dirty="0"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62626"/>
              </a:buClr>
              <a:buSzPct val="100000"/>
              <a:buFont typeface="Noto Sans Symbols"/>
              <a:buChar char="⮚"/>
            </a:pPr>
            <a:r>
              <a:rPr lang="ru-RU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Процессы закупок</a:t>
            </a:r>
            <a:endParaRPr dirty="0"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62626"/>
              </a:buClr>
              <a:buSzPct val="100000"/>
              <a:buFont typeface="Noto Sans Symbols"/>
              <a:buChar char="⮚"/>
            </a:pPr>
            <a:r>
              <a:rPr lang="ru-RU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Расчеты с покупателями и поставщиками</a:t>
            </a:r>
            <a:endParaRPr dirty="0"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62626"/>
              </a:buClr>
              <a:buSzPct val="100000"/>
              <a:buFont typeface="Noto Sans Symbols"/>
              <a:buChar char="⮚"/>
            </a:pPr>
            <a:r>
              <a:rPr lang="ru-RU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Складской учета металла и прочих ТМЦ</a:t>
            </a:r>
            <a:endParaRPr dirty="0"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62626"/>
              </a:buClr>
              <a:buSzPct val="100000"/>
              <a:buFont typeface="Noto Sans Symbols"/>
              <a:buChar char="⮚"/>
            </a:pPr>
            <a:r>
              <a:rPr lang="ru-RU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Казначейство в объеме осуществления банковских платежей и разнесения выписок</a:t>
            </a:r>
            <a:endParaRPr dirty="0"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62626"/>
              </a:buClr>
              <a:buSzPct val="100000"/>
              <a:buFont typeface="Noto Sans Symbols"/>
              <a:buChar char="⮚"/>
            </a:pPr>
            <a:r>
              <a:rPr lang="ru-RU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Процессы согласования основных документов закупок</a:t>
            </a:r>
            <a:endParaRPr dirty="0"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62626"/>
              </a:buClr>
              <a:buSzPct val="100000"/>
              <a:buFont typeface="Noto Sans Symbols"/>
              <a:buChar char="⮚"/>
            </a:pPr>
            <a:r>
              <a:rPr lang="ru-RU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Интеграция с учетными системами предприятия</a:t>
            </a:r>
            <a:endParaRPr dirty="0"/>
          </a:p>
        </p:txBody>
      </p:sp>
      <p:sp>
        <p:nvSpPr>
          <p:cNvPr id="155" name="Google Shape;155;p7"/>
          <p:cNvSpPr txBox="1">
            <a:spLocks noGrp="1"/>
          </p:cNvSpPr>
          <p:nvPr>
            <p:ph type="sldNum" idx="12"/>
          </p:nvPr>
        </p:nvSpPr>
        <p:spPr>
          <a:xfrm>
            <a:off x="11658600" y="6366867"/>
            <a:ext cx="533400" cy="4911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1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5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9"/>
          <p:cNvSpPr txBox="1">
            <a:spLocks noGrp="1"/>
          </p:cNvSpPr>
          <p:nvPr>
            <p:ph type="title"/>
          </p:nvPr>
        </p:nvSpPr>
        <p:spPr>
          <a:xfrm>
            <a:off x="1349828" y="41090"/>
            <a:ext cx="9604393" cy="979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Quattrocento Sans"/>
              <a:buNone/>
            </a:pPr>
            <a:r>
              <a:rPr lang="ru-RU" dirty="0"/>
              <a:t>Дорожная карта внедрения</a:t>
            </a:r>
            <a:endParaRPr dirty="0"/>
          </a:p>
        </p:txBody>
      </p:sp>
      <p:sp>
        <p:nvSpPr>
          <p:cNvPr id="163" name="Google Shape;163;p9"/>
          <p:cNvSpPr txBox="1">
            <a:spLocks noGrp="1"/>
          </p:cNvSpPr>
          <p:nvPr>
            <p:ph type="sldNum" idx="12"/>
          </p:nvPr>
        </p:nvSpPr>
        <p:spPr>
          <a:xfrm>
            <a:off x="11658600" y="6366867"/>
            <a:ext cx="533400" cy="4911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1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6</a:t>
            </a:fld>
            <a:endParaRPr/>
          </a:p>
        </p:txBody>
      </p:sp>
      <p:graphicFrame>
        <p:nvGraphicFramePr>
          <p:cNvPr id="164" name="Google Shape;164;p9"/>
          <p:cNvGraphicFramePr/>
          <p:nvPr/>
        </p:nvGraphicFramePr>
        <p:xfrm>
          <a:off x="400646" y="1426141"/>
          <a:ext cx="9126075" cy="5047050"/>
        </p:xfrm>
        <a:graphic>
          <a:graphicData uri="http://schemas.openxmlformats.org/drawingml/2006/table">
            <a:tbl>
              <a:tblPr>
                <a:noFill/>
                <a:tableStyleId>{3541A86D-731C-42C1-BDC9-A576F090EF4E}</a:tableStyleId>
              </a:tblPr>
              <a:tblGrid>
                <a:gridCol w="23273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44217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26665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28192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388750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419275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</a:tblGrid>
              <a:tr h="2559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00" b="1" u="none" strike="noStrike" cap="none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Дорожная карта</a:t>
                      </a:r>
                      <a:endParaRPr dirty="0"/>
                    </a:p>
                  </a:txBody>
                  <a:tcPr marL="13325" marR="13325" marT="0" marB="0" anchor="ctr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0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00" b="1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Спринт 2 </a:t>
                      </a:r>
                      <a:br>
                        <a:rPr lang="ru-RU" sz="1000" b="1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</a:br>
                      <a:r>
                        <a:rPr lang="ru-RU" sz="1000" b="1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декабрь 22</a:t>
                      </a:r>
                      <a:endParaRPr/>
                    </a:p>
                  </a:txBody>
                  <a:tcPr marL="13325" marR="1332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0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00" b="1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Спринт 3 </a:t>
                      </a:r>
                      <a:br>
                        <a:rPr lang="ru-RU" sz="1000" b="1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</a:br>
                      <a:r>
                        <a:rPr lang="ru-RU" sz="1000" b="1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январь 23</a:t>
                      </a:r>
                      <a:endParaRPr/>
                    </a:p>
                  </a:txBody>
                  <a:tcPr marL="13325" marR="1332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0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00" b="1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Спринт 4 </a:t>
                      </a:r>
                      <a:br>
                        <a:rPr lang="ru-RU" sz="1000" b="1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</a:br>
                      <a:r>
                        <a:rPr lang="ru-RU" sz="1000" b="1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февраль 23</a:t>
                      </a:r>
                      <a:endParaRPr/>
                    </a:p>
                  </a:txBody>
                  <a:tcPr marL="13325" marR="1332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0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00" b="1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Спринт 5 </a:t>
                      </a:r>
                      <a:br>
                        <a:rPr lang="ru-RU" sz="1000" b="1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</a:br>
                      <a:r>
                        <a:rPr lang="ru-RU" sz="1000" b="1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март 23</a:t>
                      </a:r>
                      <a:endParaRPr/>
                    </a:p>
                  </a:txBody>
                  <a:tcPr marL="13325" marR="1332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0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00" b="1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Спринт 6 </a:t>
                      </a:r>
                      <a:br>
                        <a:rPr lang="ru-RU" sz="1000" b="1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</a:br>
                      <a:r>
                        <a:rPr lang="ru-RU" sz="1000" b="1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апрель 23</a:t>
                      </a:r>
                      <a:endParaRPr/>
                    </a:p>
                  </a:txBody>
                  <a:tcPr marL="13325" marR="1332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0E0E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279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00" b="1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Этапы РСБУ (УХ)</a:t>
                      </a:r>
                      <a:endParaRPr/>
                    </a:p>
                  </a:txBody>
                  <a:tcPr marL="13325" marR="13325" marT="0" marB="0" anchor="ctr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b="1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3325" marR="13325" marT="0" marB="0" anchor="ctr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b="1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3325" marR="13325" marT="0" marB="0" anchor="ctr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b="1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3325" marR="13325" marT="0" marB="0" anchor="ctr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b="1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3325" marR="13325" marT="0" marB="0" anchor="ctr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b="1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3325" marR="13325" marT="0" marB="0" anchor="ctr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2797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00" b="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Проектирование</a:t>
                      </a:r>
                      <a:endParaRPr/>
                    </a:p>
                  </a:txBody>
                  <a:tcPr marL="13325" marR="13325" marT="0" marB="0" anchor="ctr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5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u="none" strike="noStrike" cap="none"/>
                    </a:p>
                  </a:txBody>
                  <a:tcPr marL="13325" marR="1332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u="none" strike="noStrike" cap="none"/>
                    </a:p>
                  </a:txBody>
                  <a:tcPr marL="13325" marR="1332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u="none" strike="noStrike" cap="none"/>
                    </a:p>
                  </a:txBody>
                  <a:tcPr marL="13325" marR="1332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u="none" strike="noStrike" cap="none"/>
                    </a:p>
                  </a:txBody>
                  <a:tcPr marL="13325" marR="1332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u="none" strike="noStrike" cap="none"/>
                    </a:p>
                  </a:txBody>
                  <a:tcPr marL="13325" marR="1332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2797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00" b="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Конвертация разработка</a:t>
                      </a:r>
                      <a:endParaRPr/>
                    </a:p>
                  </a:txBody>
                  <a:tcPr marL="13325" marR="13325" marT="0" marB="0" anchor="ctr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5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u="none" strike="noStrike" cap="none"/>
                    </a:p>
                  </a:txBody>
                  <a:tcPr marL="13325" marR="1332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u="none" strike="noStrike" cap="none"/>
                    </a:p>
                  </a:txBody>
                  <a:tcPr marL="13325" marR="1332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u="none" strike="noStrike" cap="none"/>
                    </a:p>
                  </a:txBody>
                  <a:tcPr marL="13325" marR="1332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u="none" strike="noStrike" cap="none"/>
                    </a:p>
                  </a:txBody>
                  <a:tcPr marL="13325" marR="1332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u="none" strike="noStrike" cap="none"/>
                    </a:p>
                  </a:txBody>
                  <a:tcPr marL="13325" marR="1332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559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00" b="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Написание СТ на интеграции</a:t>
                      </a:r>
                      <a:endParaRPr/>
                    </a:p>
                  </a:txBody>
                  <a:tcPr marL="13325" marR="13325" marT="0" marB="0" anchor="ctr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599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u="none" strike="noStrike" cap="none"/>
                    </a:p>
                  </a:txBody>
                  <a:tcPr marL="13325" marR="1332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u="none" strike="noStrike" cap="none"/>
                    </a:p>
                  </a:txBody>
                  <a:tcPr marL="13325" marR="1332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u="none" strike="noStrike" cap="none"/>
                    </a:p>
                  </a:txBody>
                  <a:tcPr marL="13325" marR="1332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u="none" strike="noStrike" cap="none"/>
                    </a:p>
                  </a:txBody>
                  <a:tcPr marL="13325" marR="1332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2797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00" b="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Разработка интеграции</a:t>
                      </a:r>
                      <a:endParaRPr/>
                    </a:p>
                  </a:txBody>
                  <a:tcPr marL="13325" marR="13325" marT="0" marB="0" anchor="ctr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599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u="none" strike="noStrike" cap="none"/>
                    </a:p>
                  </a:txBody>
                  <a:tcPr marL="13325" marR="1332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u="none" strike="noStrike" cap="none"/>
                    </a:p>
                  </a:txBody>
                  <a:tcPr marL="13325" marR="1332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12797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00" b="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Обучение</a:t>
                      </a:r>
                      <a:endParaRPr/>
                    </a:p>
                  </a:txBody>
                  <a:tcPr marL="13325" marR="13325" marT="0" marB="0" anchor="ctr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5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u="none" strike="noStrike" cap="none"/>
                    </a:p>
                  </a:txBody>
                  <a:tcPr marL="13325" marR="1332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u="none" strike="noStrike" cap="none"/>
                    </a:p>
                  </a:txBody>
                  <a:tcPr marL="13325" marR="1332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u="none" strike="noStrike" cap="none"/>
                    </a:p>
                  </a:txBody>
                  <a:tcPr marL="13325" marR="1332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u="none" strike="noStrike" cap="none"/>
                    </a:p>
                  </a:txBody>
                  <a:tcPr marL="13325" marR="1332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u="none" strike="noStrike" cap="none"/>
                    </a:p>
                  </a:txBody>
                  <a:tcPr marL="13325" marR="1332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559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00" b="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Подготовка рабочей базы/Конвертация</a:t>
                      </a:r>
                      <a:endParaRPr/>
                    </a:p>
                  </a:txBody>
                  <a:tcPr marL="13325" marR="13325" marT="0" marB="0" anchor="ctr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5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u="none" strike="noStrike" cap="none"/>
                    </a:p>
                  </a:txBody>
                  <a:tcPr marL="13325" marR="1332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u="none" strike="noStrike" cap="none"/>
                    </a:p>
                  </a:txBody>
                  <a:tcPr marL="13325" marR="1332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u="none" strike="noStrike" cap="none"/>
                    </a:p>
                  </a:txBody>
                  <a:tcPr marL="13325" marR="1332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u="none" strike="noStrike" cap="none"/>
                    </a:p>
                  </a:txBody>
                  <a:tcPr marL="13325" marR="1332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559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00" b="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Опытно промышленная экплуатация</a:t>
                      </a:r>
                      <a:endParaRPr/>
                    </a:p>
                  </a:txBody>
                  <a:tcPr marL="13325" marR="13325" marT="0" marB="0" anchor="ctr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5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u="none" strike="noStrike" cap="none"/>
                    </a:p>
                  </a:txBody>
                  <a:tcPr marL="13325" marR="1332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u="none" strike="noStrike" cap="none"/>
                    </a:p>
                  </a:txBody>
                  <a:tcPr marL="13325" marR="1332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u="none" strike="noStrike" cap="none"/>
                    </a:p>
                  </a:txBody>
                  <a:tcPr marL="13325" marR="1332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12797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00" b="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Сдача отчетности за 1 кв</a:t>
                      </a:r>
                      <a:endParaRPr/>
                    </a:p>
                  </a:txBody>
                  <a:tcPr marL="13325" marR="13325" marT="0" marB="0" anchor="ctr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5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u="none" strike="noStrike" cap="none"/>
                    </a:p>
                  </a:txBody>
                  <a:tcPr marL="13325" marR="1332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u="none" strike="noStrike" cap="none"/>
                    </a:p>
                  </a:txBody>
                  <a:tcPr marL="13325" marR="1332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u="none" strike="noStrike" cap="none"/>
                    </a:p>
                  </a:txBody>
                  <a:tcPr marL="13325" marR="1332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u="none" strike="noStrike" cap="none"/>
                    </a:p>
                  </a:txBody>
                  <a:tcPr marL="13325" marR="1332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u="none" strike="noStrike" cap="none"/>
                    </a:p>
                  </a:txBody>
                  <a:tcPr marL="13325" marR="1332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1279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00" b="1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Этапы ЕРП</a:t>
                      </a:r>
                      <a:endParaRPr/>
                    </a:p>
                  </a:txBody>
                  <a:tcPr marL="13325" marR="13325" marT="0" marB="0" anchor="ctr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b="1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3325" marR="13325" marT="0" marB="0" anchor="ctr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b="1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3325" marR="13325" marT="0" marB="0" anchor="ctr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b="1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3325" marR="13325" marT="0" marB="0" anchor="ctr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b="1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3325" marR="13325" marT="0" marB="0" anchor="ctr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b="1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3325" marR="13325" marT="0" marB="0" anchor="ctr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12797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00" b="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Инициация проекта</a:t>
                      </a:r>
                      <a:endParaRPr/>
                    </a:p>
                  </a:txBody>
                  <a:tcPr marL="13325" marR="13325" marT="0" marB="0" anchor="ctr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A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u="none" strike="noStrike" cap="none"/>
                    </a:p>
                  </a:txBody>
                  <a:tcPr marL="13325" marR="1332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u="none" strike="noStrike" cap="none"/>
                    </a:p>
                  </a:txBody>
                  <a:tcPr marL="13325" marR="1332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u="none" strike="noStrike" cap="none" dirty="0"/>
                    </a:p>
                  </a:txBody>
                  <a:tcPr marL="13325" marR="1332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u="none" strike="noStrike" cap="none"/>
                    </a:p>
                  </a:txBody>
                  <a:tcPr marL="13325" marR="1332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u="none" strike="noStrike" cap="none"/>
                    </a:p>
                  </a:txBody>
                  <a:tcPr marL="13325" marR="1332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12797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00" b="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Проектирование</a:t>
                      </a:r>
                      <a:endParaRPr/>
                    </a:p>
                  </a:txBody>
                  <a:tcPr marL="13325" marR="13325" marT="0" marB="0" anchor="ctr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A9999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u="none" strike="noStrike" cap="none"/>
                    </a:p>
                  </a:txBody>
                  <a:tcPr marL="13325" marR="1332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u="none" strike="noStrike" cap="none" dirty="0"/>
                    </a:p>
                  </a:txBody>
                  <a:tcPr marL="13325" marR="1332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u="none" strike="noStrike" cap="none"/>
                    </a:p>
                  </a:txBody>
                  <a:tcPr marL="13325" marR="1332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u="none" strike="noStrike" cap="none"/>
                    </a:p>
                  </a:txBody>
                  <a:tcPr marL="13325" marR="1332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2559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00" b="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Конвертация проектирование</a:t>
                      </a:r>
                      <a:endParaRPr/>
                    </a:p>
                  </a:txBody>
                  <a:tcPr marL="13325" marR="13325" marT="0" marB="0" anchor="ctr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A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u="none" strike="noStrike" cap="none"/>
                    </a:p>
                  </a:txBody>
                  <a:tcPr marL="13325" marR="1332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u="none" strike="noStrike" cap="none"/>
                    </a:p>
                  </a:txBody>
                  <a:tcPr marL="13325" marR="1332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u="none" strike="noStrike" cap="none"/>
                    </a:p>
                  </a:txBody>
                  <a:tcPr marL="13325" marR="1332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u="none" strike="noStrike" cap="none"/>
                    </a:p>
                  </a:txBody>
                  <a:tcPr marL="13325" marR="1332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u="none" strike="noStrike" cap="none"/>
                    </a:p>
                  </a:txBody>
                  <a:tcPr marL="13325" marR="1332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12797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00" b="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Конвертация разработка</a:t>
                      </a:r>
                      <a:endParaRPr/>
                    </a:p>
                  </a:txBody>
                  <a:tcPr marL="13325" marR="13325" marT="0" marB="0" anchor="ctr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A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u="none" strike="noStrike" cap="none"/>
                    </a:p>
                  </a:txBody>
                  <a:tcPr marL="13325" marR="1332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u="none" strike="noStrike" cap="none"/>
                    </a:p>
                  </a:txBody>
                  <a:tcPr marL="13325" marR="1332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u="none" strike="noStrike" cap="none"/>
                    </a:p>
                  </a:txBody>
                  <a:tcPr marL="13325" marR="1332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u="none" strike="noStrike" cap="none"/>
                    </a:p>
                  </a:txBody>
                  <a:tcPr marL="13325" marR="1332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u="none" strike="noStrike" cap="none"/>
                    </a:p>
                  </a:txBody>
                  <a:tcPr marL="13325" marR="1332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  <a:tr h="12797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00" b="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Обучение ключ польз</a:t>
                      </a:r>
                      <a:endParaRPr/>
                    </a:p>
                  </a:txBody>
                  <a:tcPr marL="13325" marR="13325" marT="0" marB="0" anchor="ctr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A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u="none" strike="noStrike" cap="none"/>
                    </a:p>
                  </a:txBody>
                  <a:tcPr marL="13325" marR="1332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u="none" strike="noStrike" cap="none"/>
                    </a:p>
                  </a:txBody>
                  <a:tcPr marL="13325" marR="1332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u="none" strike="noStrike" cap="none"/>
                    </a:p>
                  </a:txBody>
                  <a:tcPr marL="13325" marR="1332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u="none" strike="noStrike" cap="none"/>
                    </a:p>
                  </a:txBody>
                  <a:tcPr marL="13325" marR="1332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5"/>
                  </a:ext>
                </a:extLst>
              </a:tr>
              <a:tr h="12797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00" b="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Подготовка рабочей базы</a:t>
                      </a:r>
                      <a:endParaRPr/>
                    </a:p>
                  </a:txBody>
                  <a:tcPr marL="13325" marR="13325" marT="0" marB="0" anchor="ctr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A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u="none" strike="noStrike" cap="none"/>
                    </a:p>
                  </a:txBody>
                  <a:tcPr marL="13325" marR="1332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u="none" strike="noStrike" cap="none"/>
                    </a:p>
                  </a:txBody>
                  <a:tcPr marL="13325" marR="1332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u="none" strike="noStrike" cap="none"/>
                    </a:p>
                  </a:txBody>
                  <a:tcPr marL="13325" marR="1332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u="none" strike="noStrike" cap="none"/>
                    </a:p>
                  </a:txBody>
                  <a:tcPr marL="13325" marR="1332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6"/>
                  </a:ext>
                </a:extLst>
              </a:tr>
              <a:tr h="12797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00" b="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Тестовая экплуатация </a:t>
                      </a:r>
                      <a:endParaRPr/>
                    </a:p>
                  </a:txBody>
                  <a:tcPr marL="13325" marR="13325" marT="0" marB="0" anchor="ctr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A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u="none" strike="noStrike" cap="none"/>
                    </a:p>
                  </a:txBody>
                  <a:tcPr marL="13325" marR="1332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u="none" strike="noStrike" cap="none"/>
                    </a:p>
                  </a:txBody>
                  <a:tcPr marL="13325" marR="1332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u="none" strike="noStrike" cap="none"/>
                    </a:p>
                  </a:txBody>
                  <a:tcPr marL="13325" marR="1332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u="none" strike="noStrike" cap="none"/>
                    </a:p>
                  </a:txBody>
                  <a:tcPr marL="13325" marR="1332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u="none" strike="noStrike" cap="none"/>
                    </a:p>
                  </a:txBody>
                  <a:tcPr marL="13325" marR="1332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7"/>
                  </a:ext>
                </a:extLst>
              </a:tr>
              <a:tr h="12797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00" b="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Конвертация СМЗ</a:t>
                      </a:r>
                      <a:endParaRPr/>
                    </a:p>
                  </a:txBody>
                  <a:tcPr marL="13325" marR="13325" marT="0" marB="0" anchor="ctr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A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u="none" strike="noStrike" cap="none"/>
                    </a:p>
                  </a:txBody>
                  <a:tcPr marL="13325" marR="1332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u="none" strike="noStrike" cap="none"/>
                    </a:p>
                  </a:txBody>
                  <a:tcPr marL="13325" marR="1332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u="none" strike="noStrike" cap="none"/>
                    </a:p>
                  </a:txBody>
                  <a:tcPr marL="13325" marR="1332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u="none" strike="noStrike" cap="none"/>
                    </a:p>
                  </a:txBody>
                  <a:tcPr marL="13325" marR="1332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u="none" strike="noStrike" cap="none"/>
                    </a:p>
                  </a:txBody>
                  <a:tcPr marL="13325" marR="1332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8"/>
                  </a:ext>
                </a:extLst>
              </a:tr>
              <a:tr h="31680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00" b="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Опытно промышленная экплуатация СМЗ/Алти</a:t>
                      </a:r>
                      <a:endParaRPr/>
                    </a:p>
                  </a:txBody>
                  <a:tcPr marL="13325" marR="13325" marT="0" marB="0" anchor="ctr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A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u="none" strike="noStrike" cap="none"/>
                    </a:p>
                  </a:txBody>
                  <a:tcPr marL="13325" marR="1332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u="none" strike="noStrike" cap="none"/>
                    </a:p>
                  </a:txBody>
                  <a:tcPr marL="13325" marR="1332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u="none" strike="noStrike" cap="none"/>
                    </a:p>
                  </a:txBody>
                  <a:tcPr marL="13325" marR="1332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u="none" strike="noStrike" cap="none"/>
                    </a:p>
                  </a:txBody>
                  <a:tcPr marL="13325" marR="1332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19"/>
                  </a:ext>
                </a:extLst>
              </a:tr>
              <a:tr h="1279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00" b="1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Этапы ДО</a:t>
                      </a:r>
                      <a:endParaRPr/>
                    </a:p>
                  </a:txBody>
                  <a:tcPr marL="13325" marR="13325" marT="0" marB="0" anchor="ctr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b="1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3325" marR="13325" marT="0" marB="0" anchor="ctr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b="1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3325" marR="13325" marT="0" marB="0" anchor="ctr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b="1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3325" marR="13325" marT="0" marB="0" anchor="ctr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b="1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3325" marR="13325" marT="0" marB="0" anchor="ctr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b="1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3325" marR="13325" marT="0" marB="0" anchor="ctr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20"/>
                  </a:ext>
                </a:extLst>
              </a:tr>
              <a:tr h="12797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00" b="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Проектирование</a:t>
                      </a:r>
                      <a:endParaRPr/>
                    </a:p>
                  </a:txBody>
                  <a:tcPr marL="13325" marR="13325" marT="0" marB="0" anchor="ctr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FC5E8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u="none" strike="noStrike" cap="none"/>
                    </a:p>
                  </a:txBody>
                  <a:tcPr marL="13325" marR="1332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u="none" strike="noStrike" cap="none"/>
                    </a:p>
                  </a:txBody>
                  <a:tcPr marL="13325" marR="1332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u="none" strike="noStrike" cap="none"/>
                    </a:p>
                  </a:txBody>
                  <a:tcPr marL="13325" marR="1332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u="none" strike="noStrike" cap="none"/>
                    </a:p>
                  </a:txBody>
                  <a:tcPr marL="13325" marR="1332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21"/>
                  </a:ext>
                </a:extLst>
              </a:tr>
              <a:tr h="2559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00" b="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Настройка процессов, подготовка базы</a:t>
                      </a:r>
                      <a:endParaRPr/>
                    </a:p>
                  </a:txBody>
                  <a:tcPr marL="13325" marR="13325" marT="0" marB="0" anchor="ctr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FC5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u="none" strike="noStrike" cap="none"/>
                    </a:p>
                  </a:txBody>
                  <a:tcPr marL="13325" marR="1332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u="none" strike="noStrike" cap="none"/>
                    </a:p>
                  </a:txBody>
                  <a:tcPr marL="13325" marR="1332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u="none" strike="noStrike" cap="none"/>
                    </a:p>
                  </a:txBody>
                  <a:tcPr marL="13325" marR="1332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u="none" strike="noStrike" cap="none"/>
                    </a:p>
                  </a:txBody>
                  <a:tcPr marL="13325" marR="1332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22"/>
                  </a:ext>
                </a:extLst>
              </a:tr>
              <a:tr h="12797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00" b="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Обучение</a:t>
                      </a:r>
                      <a:endParaRPr/>
                    </a:p>
                  </a:txBody>
                  <a:tcPr marL="13325" marR="13325" marT="0" marB="0" anchor="ctr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FC5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u="none" strike="noStrike" cap="none"/>
                    </a:p>
                  </a:txBody>
                  <a:tcPr marL="13325" marR="1332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u="none" strike="noStrike" cap="none"/>
                    </a:p>
                  </a:txBody>
                  <a:tcPr marL="13325" marR="1332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u="none" strike="noStrike" cap="none"/>
                    </a:p>
                  </a:txBody>
                  <a:tcPr marL="13325" marR="1332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u="none" strike="noStrike" cap="none"/>
                    </a:p>
                  </a:txBody>
                  <a:tcPr marL="13325" marR="1332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u="none" strike="noStrike" cap="none"/>
                    </a:p>
                  </a:txBody>
                  <a:tcPr marL="13325" marR="1332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23"/>
                  </a:ext>
                </a:extLst>
              </a:tr>
              <a:tr h="12797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00" b="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Тестовая экплуатация </a:t>
                      </a:r>
                      <a:endParaRPr/>
                    </a:p>
                  </a:txBody>
                  <a:tcPr marL="13325" marR="13325" marT="0" marB="0" anchor="ctr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FC5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u="none" strike="noStrike" cap="none"/>
                    </a:p>
                  </a:txBody>
                  <a:tcPr marL="13325" marR="1332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u="none" strike="noStrike" cap="none"/>
                    </a:p>
                  </a:txBody>
                  <a:tcPr marL="13325" marR="1332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u="none" strike="noStrike" cap="none"/>
                    </a:p>
                  </a:txBody>
                  <a:tcPr marL="13325" marR="1332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u="none" strike="noStrike" cap="none"/>
                    </a:p>
                  </a:txBody>
                  <a:tcPr marL="13325" marR="1332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u="none" strike="noStrike" cap="none"/>
                    </a:p>
                  </a:txBody>
                  <a:tcPr marL="13325" marR="1332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24"/>
                  </a:ext>
                </a:extLst>
              </a:tr>
              <a:tr h="2559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00" b="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Опытно промышленная экплуатация СМЗ/Алти</a:t>
                      </a:r>
                      <a:endParaRPr/>
                    </a:p>
                  </a:txBody>
                  <a:tcPr marL="13325" marR="13325" marT="0" marB="0" anchor="ctr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FC5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u="none" strike="noStrike" cap="none"/>
                    </a:p>
                  </a:txBody>
                  <a:tcPr marL="13325" marR="1332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u="none" strike="noStrike" cap="none"/>
                    </a:p>
                  </a:txBody>
                  <a:tcPr marL="13325" marR="1332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u="none" strike="noStrike" cap="none"/>
                    </a:p>
                  </a:txBody>
                  <a:tcPr marL="13325" marR="1332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u="none" strike="noStrike" cap="none"/>
                    </a:p>
                  </a:txBody>
                  <a:tcPr marL="13325" marR="13325" marT="0" marB="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25"/>
                  </a:ext>
                </a:extLst>
              </a:tr>
            </a:tbl>
          </a:graphicData>
        </a:graphic>
      </p:graphicFrame>
      <p:sp>
        <p:nvSpPr>
          <p:cNvPr id="165" name="Google Shape;165;p9"/>
          <p:cNvSpPr/>
          <p:nvPr/>
        </p:nvSpPr>
        <p:spPr>
          <a:xfrm>
            <a:off x="2722506" y="1887309"/>
            <a:ext cx="1443300" cy="143400"/>
          </a:xfrm>
          <a:prstGeom prst="chevron">
            <a:avLst>
              <a:gd name="adj" fmla="val 50000"/>
            </a:avLst>
          </a:prstGeom>
          <a:solidFill>
            <a:srgbClr val="FFC000"/>
          </a:solidFill>
          <a:ln w="12700" cap="flat" cmpd="sng">
            <a:solidFill>
              <a:srgbClr val="848484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166" name="Google Shape;166;p9"/>
          <p:cNvSpPr/>
          <p:nvPr/>
        </p:nvSpPr>
        <p:spPr>
          <a:xfrm>
            <a:off x="2722506" y="2030744"/>
            <a:ext cx="1443300" cy="143400"/>
          </a:xfrm>
          <a:prstGeom prst="chevron">
            <a:avLst>
              <a:gd name="adj" fmla="val 50000"/>
            </a:avLst>
          </a:prstGeom>
          <a:solidFill>
            <a:srgbClr val="FFC000"/>
          </a:solidFill>
          <a:ln w="12700" cap="flat" cmpd="sng">
            <a:solidFill>
              <a:srgbClr val="848484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167" name="Google Shape;167;p9"/>
          <p:cNvSpPr/>
          <p:nvPr/>
        </p:nvSpPr>
        <p:spPr>
          <a:xfrm>
            <a:off x="4165824" y="2600631"/>
            <a:ext cx="1272900" cy="143400"/>
          </a:xfrm>
          <a:prstGeom prst="chevron">
            <a:avLst>
              <a:gd name="adj" fmla="val 50000"/>
            </a:avLst>
          </a:prstGeom>
          <a:solidFill>
            <a:srgbClr val="FFC000"/>
          </a:solidFill>
          <a:ln w="12700" cap="flat" cmpd="sng">
            <a:solidFill>
              <a:srgbClr val="848484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168" name="Google Shape;168;p9"/>
          <p:cNvSpPr/>
          <p:nvPr/>
        </p:nvSpPr>
        <p:spPr>
          <a:xfrm>
            <a:off x="8083399" y="3299685"/>
            <a:ext cx="1443300" cy="147600"/>
          </a:xfrm>
          <a:prstGeom prst="chevron">
            <a:avLst>
              <a:gd name="adj" fmla="val 50000"/>
            </a:avLst>
          </a:prstGeom>
          <a:solidFill>
            <a:srgbClr val="FFC000"/>
          </a:solidFill>
          <a:ln w="12700" cap="flat" cmpd="sng">
            <a:solidFill>
              <a:srgbClr val="848484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169" name="Google Shape;169;p9"/>
          <p:cNvSpPr/>
          <p:nvPr/>
        </p:nvSpPr>
        <p:spPr>
          <a:xfrm>
            <a:off x="2722505" y="1426141"/>
            <a:ext cx="1443300" cy="5035200"/>
          </a:xfrm>
          <a:prstGeom prst="rect">
            <a:avLst/>
          </a:prstGeom>
          <a:noFill/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170" name="Google Shape;170;p9"/>
          <p:cNvSpPr/>
          <p:nvPr/>
        </p:nvSpPr>
        <p:spPr>
          <a:xfrm>
            <a:off x="4165822" y="1426140"/>
            <a:ext cx="1272900" cy="5035200"/>
          </a:xfrm>
          <a:prstGeom prst="rect">
            <a:avLst/>
          </a:prstGeom>
          <a:noFill/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171" name="Google Shape;171;p9"/>
          <p:cNvSpPr/>
          <p:nvPr/>
        </p:nvSpPr>
        <p:spPr>
          <a:xfrm>
            <a:off x="5438811" y="1426140"/>
            <a:ext cx="1272900" cy="5035200"/>
          </a:xfrm>
          <a:prstGeom prst="rect">
            <a:avLst/>
          </a:prstGeom>
          <a:noFill/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172" name="Google Shape;172;p9"/>
          <p:cNvSpPr/>
          <p:nvPr/>
        </p:nvSpPr>
        <p:spPr>
          <a:xfrm>
            <a:off x="6711798" y="1426139"/>
            <a:ext cx="1371600" cy="5035200"/>
          </a:xfrm>
          <a:prstGeom prst="rect">
            <a:avLst/>
          </a:prstGeom>
          <a:noFill/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173" name="Google Shape;173;p9"/>
          <p:cNvSpPr/>
          <p:nvPr/>
        </p:nvSpPr>
        <p:spPr>
          <a:xfrm>
            <a:off x="8083395" y="1426139"/>
            <a:ext cx="1443300" cy="5035200"/>
          </a:xfrm>
          <a:prstGeom prst="rect">
            <a:avLst/>
          </a:prstGeom>
          <a:noFill/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174" name="Google Shape;174;p9"/>
          <p:cNvSpPr/>
          <p:nvPr/>
        </p:nvSpPr>
        <p:spPr>
          <a:xfrm>
            <a:off x="5438812" y="3071294"/>
            <a:ext cx="4087800" cy="221100"/>
          </a:xfrm>
          <a:prstGeom prst="chevron">
            <a:avLst>
              <a:gd name="adj" fmla="val 50000"/>
            </a:avLst>
          </a:prstGeom>
          <a:solidFill>
            <a:srgbClr val="FFC000"/>
          </a:solidFill>
          <a:ln w="12700" cap="flat" cmpd="sng">
            <a:solidFill>
              <a:srgbClr val="848484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175" name="Google Shape;175;p9"/>
          <p:cNvSpPr/>
          <p:nvPr/>
        </p:nvSpPr>
        <p:spPr>
          <a:xfrm>
            <a:off x="4165823" y="2766688"/>
            <a:ext cx="2528100" cy="272400"/>
          </a:xfrm>
          <a:prstGeom prst="chevron">
            <a:avLst>
              <a:gd name="adj" fmla="val 50000"/>
            </a:avLst>
          </a:prstGeom>
          <a:solidFill>
            <a:srgbClr val="FFC000"/>
          </a:solidFill>
          <a:ln w="12700" cap="flat" cmpd="sng">
            <a:solidFill>
              <a:srgbClr val="848484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176" name="Google Shape;176;p9"/>
          <p:cNvSpPr/>
          <p:nvPr/>
        </p:nvSpPr>
        <p:spPr>
          <a:xfrm>
            <a:off x="2722505" y="2434575"/>
            <a:ext cx="5361000" cy="143400"/>
          </a:xfrm>
          <a:prstGeom prst="chevron">
            <a:avLst>
              <a:gd name="adj" fmla="val 50000"/>
            </a:avLst>
          </a:prstGeom>
          <a:solidFill>
            <a:srgbClr val="FFC000"/>
          </a:solidFill>
          <a:ln w="12700" cap="flat" cmpd="sng">
            <a:solidFill>
              <a:srgbClr val="848484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177" name="Google Shape;177;p9"/>
          <p:cNvSpPr/>
          <p:nvPr/>
        </p:nvSpPr>
        <p:spPr>
          <a:xfrm>
            <a:off x="2722506" y="2196800"/>
            <a:ext cx="2716200" cy="215100"/>
          </a:xfrm>
          <a:prstGeom prst="chevron">
            <a:avLst>
              <a:gd name="adj" fmla="val 50000"/>
            </a:avLst>
          </a:prstGeom>
          <a:solidFill>
            <a:srgbClr val="FFC000"/>
          </a:solidFill>
          <a:ln w="12700" cap="flat" cmpd="sng">
            <a:solidFill>
              <a:srgbClr val="848484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178" name="Google Shape;178;p9"/>
          <p:cNvSpPr/>
          <p:nvPr/>
        </p:nvSpPr>
        <p:spPr>
          <a:xfrm>
            <a:off x="2722504" y="3613057"/>
            <a:ext cx="1443300" cy="143400"/>
          </a:xfrm>
          <a:prstGeom prst="chevron">
            <a:avLst>
              <a:gd name="adj" fmla="val 50000"/>
            </a:avLst>
          </a:prstGeom>
          <a:solidFill>
            <a:srgbClr val="DB7173"/>
          </a:solidFill>
          <a:ln w="12700" cap="flat" cmpd="sng">
            <a:solidFill>
              <a:srgbClr val="848484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179" name="Google Shape;179;p9"/>
          <p:cNvSpPr/>
          <p:nvPr/>
        </p:nvSpPr>
        <p:spPr>
          <a:xfrm>
            <a:off x="2722504" y="3764221"/>
            <a:ext cx="2716200" cy="143400"/>
          </a:xfrm>
          <a:prstGeom prst="chevron">
            <a:avLst>
              <a:gd name="adj" fmla="val 50000"/>
            </a:avLst>
          </a:prstGeom>
          <a:solidFill>
            <a:srgbClr val="DB7173"/>
          </a:solidFill>
          <a:ln w="12700" cap="flat" cmpd="sng">
            <a:solidFill>
              <a:srgbClr val="848484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180" name="Google Shape;180;p9"/>
          <p:cNvSpPr/>
          <p:nvPr/>
        </p:nvSpPr>
        <p:spPr>
          <a:xfrm>
            <a:off x="2713540" y="3899927"/>
            <a:ext cx="1443300" cy="260400"/>
          </a:xfrm>
          <a:prstGeom prst="chevron">
            <a:avLst>
              <a:gd name="adj" fmla="val 50000"/>
            </a:avLst>
          </a:prstGeom>
          <a:solidFill>
            <a:srgbClr val="DB7173"/>
          </a:solidFill>
          <a:ln w="12700" cap="flat" cmpd="sng">
            <a:solidFill>
              <a:srgbClr val="848484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181" name="Google Shape;181;p9"/>
          <p:cNvSpPr/>
          <p:nvPr/>
        </p:nvSpPr>
        <p:spPr>
          <a:xfrm>
            <a:off x="4156858" y="4168924"/>
            <a:ext cx="1281900" cy="143400"/>
          </a:xfrm>
          <a:prstGeom prst="chevron">
            <a:avLst>
              <a:gd name="adj" fmla="val 50000"/>
            </a:avLst>
          </a:prstGeom>
          <a:solidFill>
            <a:srgbClr val="DB7173"/>
          </a:solidFill>
          <a:ln w="12700" cap="flat" cmpd="sng">
            <a:solidFill>
              <a:srgbClr val="848484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182" name="Google Shape;182;p9"/>
          <p:cNvSpPr/>
          <p:nvPr/>
        </p:nvSpPr>
        <p:spPr>
          <a:xfrm>
            <a:off x="4183749" y="4320960"/>
            <a:ext cx="2528100" cy="143400"/>
          </a:xfrm>
          <a:prstGeom prst="chevron">
            <a:avLst>
              <a:gd name="adj" fmla="val 50000"/>
            </a:avLst>
          </a:prstGeom>
          <a:solidFill>
            <a:srgbClr val="DB7173"/>
          </a:solidFill>
          <a:ln w="12700" cap="flat" cmpd="sng">
            <a:solidFill>
              <a:srgbClr val="848484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183" name="Google Shape;183;p9"/>
          <p:cNvSpPr/>
          <p:nvPr/>
        </p:nvSpPr>
        <p:spPr>
          <a:xfrm>
            <a:off x="4174786" y="4472996"/>
            <a:ext cx="2528100" cy="143400"/>
          </a:xfrm>
          <a:prstGeom prst="chevron">
            <a:avLst>
              <a:gd name="adj" fmla="val 50000"/>
            </a:avLst>
          </a:prstGeom>
          <a:solidFill>
            <a:srgbClr val="DB7173"/>
          </a:solidFill>
          <a:ln w="12700" cap="flat" cmpd="sng">
            <a:solidFill>
              <a:srgbClr val="848484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184" name="Google Shape;184;p9"/>
          <p:cNvSpPr/>
          <p:nvPr/>
        </p:nvSpPr>
        <p:spPr>
          <a:xfrm>
            <a:off x="5447776" y="4627082"/>
            <a:ext cx="1281900" cy="143400"/>
          </a:xfrm>
          <a:prstGeom prst="chevron">
            <a:avLst>
              <a:gd name="adj" fmla="val 50000"/>
            </a:avLst>
          </a:prstGeom>
          <a:solidFill>
            <a:srgbClr val="DB7173"/>
          </a:solidFill>
          <a:ln w="12700" cap="flat" cmpd="sng">
            <a:solidFill>
              <a:srgbClr val="848484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185" name="Google Shape;185;p9"/>
          <p:cNvSpPr/>
          <p:nvPr/>
        </p:nvSpPr>
        <p:spPr>
          <a:xfrm>
            <a:off x="6729729" y="4771272"/>
            <a:ext cx="1362600" cy="162000"/>
          </a:xfrm>
          <a:prstGeom prst="chevron">
            <a:avLst>
              <a:gd name="adj" fmla="val 50000"/>
            </a:avLst>
          </a:prstGeom>
          <a:solidFill>
            <a:srgbClr val="DB7173"/>
          </a:solidFill>
          <a:ln w="12700" cap="flat" cmpd="sng">
            <a:solidFill>
              <a:srgbClr val="848484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186" name="Google Shape;186;p9"/>
          <p:cNvSpPr/>
          <p:nvPr/>
        </p:nvSpPr>
        <p:spPr>
          <a:xfrm>
            <a:off x="6720760" y="4933203"/>
            <a:ext cx="2805900" cy="297900"/>
          </a:xfrm>
          <a:prstGeom prst="chevron">
            <a:avLst>
              <a:gd name="adj" fmla="val 50000"/>
            </a:avLst>
          </a:prstGeom>
          <a:solidFill>
            <a:srgbClr val="DB7173"/>
          </a:solidFill>
          <a:ln w="12700" cap="flat" cmpd="sng">
            <a:solidFill>
              <a:srgbClr val="848484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187" name="Google Shape;187;p9"/>
          <p:cNvSpPr/>
          <p:nvPr/>
        </p:nvSpPr>
        <p:spPr>
          <a:xfrm>
            <a:off x="2713540" y="5399004"/>
            <a:ext cx="2725200" cy="143400"/>
          </a:xfrm>
          <a:prstGeom prst="chevron">
            <a:avLst>
              <a:gd name="adj" fmla="val 50000"/>
            </a:avLst>
          </a:prstGeom>
          <a:solidFill>
            <a:srgbClr val="0070C0"/>
          </a:solidFill>
          <a:ln w="12700" cap="flat" cmpd="sng">
            <a:solidFill>
              <a:srgbClr val="848484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188" name="Google Shape;188;p9"/>
          <p:cNvSpPr/>
          <p:nvPr/>
        </p:nvSpPr>
        <p:spPr>
          <a:xfrm>
            <a:off x="4156861" y="5542438"/>
            <a:ext cx="2563800" cy="297900"/>
          </a:xfrm>
          <a:prstGeom prst="chevron">
            <a:avLst>
              <a:gd name="adj" fmla="val 50000"/>
            </a:avLst>
          </a:prstGeom>
          <a:solidFill>
            <a:srgbClr val="0070C0"/>
          </a:solidFill>
          <a:ln w="12700" cap="flat" cmpd="sng">
            <a:solidFill>
              <a:srgbClr val="848484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189" name="Google Shape;189;p9"/>
          <p:cNvSpPr/>
          <p:nvPr/>
        </p:nvSpPr>
        <p:spPr>
          <a:xfrm>
            <a:off x="5447780" y="5851988"/>
            <a:ext cx="1281900" cy="148500"/>
          </a:xfrm>
          <a:prstGeom prst="chevron">
            <a:avLst>
              <a:gd name="adj" fmla="val 50000"/>
            </a:avLst>
          </a:prstGeom>
          <a:solidFill>
            <a:srgbClr val="0070C0"/>
          </a:solidFill>
          <a:ln w="12700" cap="flat" cmpd="sng">
            <a:solidFill>
              <a:srgbClr val="848484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190" name="Google Shape;190;p9"/>
          <p:cNvSpPr/>
          <p:nvPr/>
        </p:nvSpPr>
        <p:spPr>
          <a:xfrm>
            <a:off x="5447780" y="6014300"/>
            <a:ext cx="1281900" cy="148500"/>
          </a:xfrm>
          <a:prstGeom prst="chevron">
            <a:avLst>
              <a:gd name="adj" fmla="val 50000"/>
            </a:avLst>
          </a:prstGeom>
          <a:solidFill>
            <a:srgbClr val="0070C0"/>
          </a:solidFill>
          <a:ln w="12700" cap="flat" cmpd="sng">
            <a:solidFill>
              <a:srgbClr val="848484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191" name="Google Shape;191;p9"/>
          <p:cNvSpPr/>
          <p:nvPr/>
        </p:nvSpPr>
        <p:spPr>
          <a:xfrm>
            <a:off x="6729723" y="6168100"/>
            <a:ext cx="2796900" cy="293100"/>
          </a:xfrm>
          <a:prstGeom prst="chevron">
            <a:avLst>
              <a:gd name="adj" fmla="val 50000"/>
            </a:avLst>
          </a:prstGeom>
          <a:solidFill>
            <a:srgbClr val="0070C0"/>
          </a:solidFill>
          <a:ln w="12700" cap="flat" cmpd="sng">
            <a:solidFill>
              <a:srgbClr val="848484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10"/>
          <p:cNvSpPr txBox="1">
            <a:spLocks noGrp="1"/>
          </p:cNvSpPr>
          <p:nvPr>
            <p:ph type="title"/>
          </p:nvPr>
        </p:nvSpPr>
        <p:spPr>
          <a:xfrm>
            <a:off x="1367246" y="41090"/>
            <a:ext cx="9586976" cy="979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Quattrocento Sans"/>
              <a:buNone/>
            </a:pPr>
            <a:r>
              <a:rPr lang="ru-RU" dirty="0"/>
              <a:t>Текущая ИТ архитектура  </a:t>
            </a:r>
            <a:endParaRPr dirty="0"/>
          </a:p>
        </p:txBody>
      </p:sp>
      <p:sp>
        <p:nvSpPr>
          <p:cNvPr id="199" name="Google Shape;199;p10"/>
          <p:cNvSpPr txBox="1">
            <a:spLocks noGrp="1"/>
          </p:cNvSpPr>
          <p:nvPr>
            <p:ph type="sldNum" idx="12"/>
          </p:nvPr>
        </p:nvSpPr>
        <p:spPr>
          <a:xfrm>
            <a:off x="11658600" y="6366867"/>
            <a:ext cx="533400" cy="4911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1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7</a:t>
            </a:fld>
            <a:endParaRPr/>
          </a:p>
        </p:txBody>
      </p:sp>
      <p:pic>
        <p:nvPicPr>
          <p:cNvPr id="2" name="Google Shape;202;p10">
            <a:extLst>
              <a:ext uri="{FF2B5EF4-FFF2-40B4-BE49-F238E27FC236}">
                <a16:creationId xmlns="" xmlns:a16="http://schemas.microsoft.com/office/drawing/2014/main" id="{9EA65648-51C4-904C-7B1A-4DF3E476F13E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4137" y="1171538"/>
            <a:ext cx="9353679" cy="553305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11"/>
          <p:cNvSpPr txBox="1">
            <a:spLocks noGrp="1"/>
          </p:cNvSpPr>
          <p:nvPr>
            <p:ph type="title"/>
          </p:nvPr>
        </p:nvSpPr>
        <p:spPr>
          <a:xfrm>
            <a:off x="1347606" y="41090"/>
            <a:ext cx="9606616" cy="979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Quattrocento Sans"/>
              <a:buNone/>
            </a:pPr>
            <a:r>
              <a:rPr lang="ru-RU" dirty="0"/>
              <a:t>Серверная архитектура на текущий момент </a:t>
            </a:r>
            <a:endParaRPr dirty="0"/>
          </a:p>
        </p:txBody>
      </p:sp>
      <p:sp>
        <p:nvSpPr>
          <p:cNvPr id="208" name="Google Shape;208;p11"/>
          <p:cNvSpPr txBox="1">
            <a:spLocks noGrp="1"/>
          </p:cNvSpPr>
          <p:nvPr>
            <p:ph type="sldNum" idx="12"/>
          </p:nvPr>
        </p:nvSpPr>
        <p:spPr>
          <a:xfrm>
            <a:off x="11658600" y="6366867"/>
            <a:ext cx="533400" cy="4911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1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8</a:t>
            </a:fld>
            <a:endParaRPr/>
          </a:p>
        </p:txBody>
      </p:sp>
      <p:sp>
        <p:nvSpPr>
          <p:cNvPr id="209" name="Google Shape;209;p11"/>
          <p:cNvSpPr/>
          <p:nvPr/>
        </p:nvSpPr>
        <p:spPr>
          <a:xfrm>
            <a:off x="1190259" y="1560376"/>
            <a:ext cx="5497200" cy="4899900"/>
          </a:xfrm>
          <a:prstGeom prst="cube">
            <a:avLst>
              <a:gd name="adj" fmla="val 25000"/>
            </a:avLst>
          </a:prstGeom>
          <a:solidFill>
            <a:srgbClr val="0097A7"/>
          </a:solidFill>
          <a:ln w="12700" cap="flat" cmpd="sng">
            <a:solidFill>
              <a:srgbClr val="006E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endParaRPr sz="8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0" name="Google Shape;210;p11"/>
          <p:cNvSpPr/>
          <p:nvPr/>
        </p:nvSpPr>
        <p:spPr>
          <a:xfrm>
            <a:off x="7674898" y="1560377"/>
            <a:ext cx="1976700" cy="4899900"/>
          </a:xfrm>
          <a:prstGeom prst="cube">
            <a:avLst>
              <a:gd name="adj" fmla="val 25000"/>
            </a:avLst>
          </a:prstGeom>
          <a:solidFill>
            <a:srgbClr val="0097A7"/>
          </a:solidFill>
          <a:ln w="12700" cap="flat" cmpd="sng">
            <a:solidFill>
              <a:srgbClr val="006E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endParaRPr sz="8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p11"/>
          <p:cNvSpPr/>
          <p:nvPr/>
        </p:nvSpPr>
        <p:spPr>
          <a:xfrm>
            <a:off x="1391145" y="3027496"/>
            <a:ext cx="3826016" cy="2060050"/>
          </a:xfrm>
          <a:prstGeom prst="flowChartProcess">
            <a:avLst/>
          </a:prstGeom>
          <a:solidFill>
            <a:srgbClr val="BAF8FF"/>
          </a:solidFill>
          <a:ln w="12700" cap="flat" cmpd="sng">
            <a:solidFill>
              <a:srgbClr val="004B5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endParaRPr sz="8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11"/>
          <p:cNvSpPr/>
          <p:nvPr/>
        </p:nvSpPr>
        <p:spPr>
          <a:xfrm>
            <a:off x="1391145" y="5216774"/>
            <a:ext cx="3826016" cy="1090839"/>
          </a:xfrm>
          <a:prstGeom prst="flowChartProcess">
            <a:avLst/>
          </a:prstGeom>
          <a:solidFill>
            <a:srgbClr val="BAF8FF"/>
          </a:solidFill>
          <a:ln w="12700" cap="flat" cmpd="sng">
            <a:solidFill>
              <a:srgbClr val="004B5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endParaRPr sz="8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3" name="Google Shape;213;p11"/>
          <p:cNvSpPr/>
          <p:nvPr/>
        </p:nvSpPr>
        <p:spPr>
          <a:xfrm>
            <a:off x="7747217" y="3909290"/>
            <a:ext cx="1305766" cy="2088556"/>
          </a:xfrm>
          <a:prstGeom prst="flowChartProcess">
            <a:avLst/>
          </a:prstGeom>
          <a:solidFill>
            <a:srgbClr val="BAF8FF"/>
          </a:solidFill>
          <a:ln w="12700" cap="flat" cmpd="sng">
            <a:solidFill>
              <a:srgbClr val="004B5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endParaRPr sz="8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14" name="Google Shape;214;p11" descr="Пользователи со сплошной заливкой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930023" y="2655013"/>
            <a:ext cx="916047" cy="86659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15" name="Google Shape;215;p11"/>
          <p:cNvGrpSpPr/>
          <p:nvPr/>
        </p:nvGrpSpPr>
        <p:grpSpPr>
          <a:xfrm>
            <a:off x="6099445" y="3508007"/>
            <a:ext cx="915706" cy="654945"/>
            <a:chOff x="4714668" y="2279933"/>
            <a:chExt cx="660111" cy="498322"/>
          </a:xfrm>
        </p:grpSpPr>
        <p:sp>
          <p:nvSpPr>
            <p:cNvPr id="216" name="Google Shape;216;p11"/>
            <p:cNvSpPr/>
            <p:nvPr/>
          </p:nvSpPr>
          <p:spPr>
            <a:xfrm>
              <a:off x="4714668" y="2279933"/>
              <a:ext cx="660111" cy="498322"/>
            </a:xfrm>
            <a:prstGeom prst="cloud">
              <a:avLst/>
            </a:prstGeom>
            <a:solidFill>
              <a:srgbClr val="BAF8FF"/>
            </a:solidFill>
            <a:ln w="12700" cap="flat" cmpd="sng">
              <a:solidFill>
                <a:srgbClr val="004B5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endParaRPr sz="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217" name="Google Shape;217;p11" descr="Интернет со сплошной заливкой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4930795" y="2338094"/>
              <a:ext cx="255811" cy="25543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18" name="Google Shape;218;p11"/>
            <p:cNvSpPr txBox="1"/>
            <p:nvPr/>
          </p:nvSpPr>
          <p:spPr>
            <a:xfrm>
              <a:off x="4850089" y="2524988"/>
              <a:ext cx="381563" cy="16392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lang="ru-RU" sz="8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internet</a:t>
              </a:r>
              <a:endPara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19" name="Google Shape;219;p11"/>
          <p:cNvSpPr txBox="1"/>
          <p:nvPr/>
        </p:nvSpPr>
        <p:spPr>
          <a:xfrm>
            <a:off x="8129223" y="3324232"/>
            <a:ext cx="436200" cy="2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ru-RU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users</a:t>
            </a:r>
            <a:endParaRPr sz="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" name="Google Shape;220;p11"/>
          <p:cNvSpPr txBox="1"/>
          <p:nvPr/>
        </p:nvSpPr>
        <p:spPr>
          <a:xfrm>
            <a:off x="7671200" y="2025534"/>
            <a:ext cx="465300" cy="24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ru-RU" sz="10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СМЗ</a:t>
            </a:r>
            <a:endParaRPr/>
          </a:p>
        </p:txBody>
      </p:sp>
      <p:sp>
        <p:nvSpPr>
          <p:cNvPr id="221" name="Google Shape;221;p11"/>
          <p:cNvSpPr txBox="1"/>
          <p:nvPr/>
        </p:nvSpPr>
        <p:spPr>
          <a:xfrm>
            <a:off x="1155924" y="2736178"/>
            <a:ext cx="468300" cy="24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ru-RU" sz="10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ЦОД</a:t>
            </a:r>
            <a:endParaRPr/>
          </a:p>
        </p:txBody>
      </p:sp>
      <p:sp>
        <p:nvSpPr>
          <p:cNvPr id="222" name="Google Shape;222;p11"/>
          <p:cNvSpPr/>
          <p:nvPr/>
        </p:nvSpPr>
        <p:spPr>
          <a:xfrm>
            <a:off x="7973212" y="4115662"/>
            <a:ext cx="853800" cy="5007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2700" cap="flat" cmpd="sng">
            <a:solidFill>
              <a:srgbClr val="004B5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endParaRPr sz="8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3" name="Google Shape;223;p11"/>
          <p:cNvSpPr/>
          <p:nvPr/>
        </p:nvSpPr>
        <p:spPr>
          <a:xfrm>
            <a:off x="7961158" y="4703580"/>
            <a:ext cx="853800" cy="5007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2700" cap="flat" cmpd="sng">
            <a:solidFill>
              <a:srgbClr val="004B5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endParaRPr sz="8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4" name="Google Shape;224;p11"/>
          <p:cNvSpPr/>
          <p:nvPr/>
        </p:nvSpPr>
        <p:spPr>
          <a:xfrm>
            <a:off x="7973212" y="5297137"/>
            <a:ext cx="853800" cy="5007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2700" cap="flat" cmpd="sng">
            <a:solidFill>
              <a:srgbClr val="004B5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endParaRPr sz="8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5" name="Google Shape;225;p11"/>
          <p:cNvSpPr/>
          <p:nvPr/>
        </p:nvSpPr>
        <p:spPr>
          <a:xfrm>
            <a:off x="1556874" y="3194839"/>
            <a:ext cx="853800" cy="5007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2700" cap="flat" cmpd="sng">
            <a:solidFill>
              <a:srgbClr val="004B5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endParaRPr sz="8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6" name="Google Shape;226;p11"/>
          <p:cNvSpPr/>
          <p:nvPr/>
        </p:nvSpPr>
        <p:spPr>
          <a:xfrm>
            <a:off x="1556874" y="4042316"/>
            <a:ext cx="853800" cy="5007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2700" cap="flat" cmpd="sng">
            <a:solidFill>
              <a:srgbClr val="004B5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endParaRPr sz="8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7" name="Google Shape;227;p11"/>
          <p:cNvSpPr/>
          <p:nvPr/>
        </p:nvSpPr>
        <p:spPr>
          <a:xfrm>
            <a:off x="3108488" y="4035944"/>
            <a:ext cx="853800" cy="5007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2700" cap="flat" cmpd="sng">
            <a:solidFill>
              <a:srgbClr val="004B5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endParaRPr sz="8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8" name="Google Shape;228;p11"/>
          <p:cNvSpPr/>
          <p:nvPr/>
        </p:nvSpPr>
        <p:spPr>
          <a:xfrm>
            <a:off x="1556872" y="5369927"/>
            <a:ext cx="853800" cy="5007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2700" cap="flat" cmpd="sng">
            <a:solidFill>
              <a:srgbClr val="004B5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endParaRPr sz="8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9" name="Google Shape;229;p11"/>
          <p:cNvSpPr/>
          <p:nvPr/>
        </p:nvSpPr>
        <p:spPr>
          <a:xfrm>
            <a:off x="1714097" y="5997846"/>
            <a:ext cx="464527" cy="254313"/>
          </a:xfrm>
          <a:prstGeom prst="flowChartMagneticDisk">
            <a:avLst/>
          </a:prstGeom>
          <a:solidFill>
            <a:srgbClr val="FFFFFF"/>
          </a:solidFill>
          <a:ln w="12700" cap="flat" cmpd="sng">
            <a:solidFill>
              <a:srgbClr val="004B5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endParaRPr sz="8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0" name="Google Shape;230;p11"/>
          <p:cNvSpPr/>
          <p:nvPr/>
        </p:nvSpPr>
        <p:spPr>
          <a:xfrm rot="10800000" flipH="1">
            <a:off x="2611533" y="5369966"/>
            <a:ext cx="2461200" cy="642900"/>
          </a:xfrm>
          <a:prstGeom prst="foldedCorner">
            <a:avLst>
              <a:gd name="adj" fmla="val 16667"/>
            </a:avLst>
          </a:prstGeom>
          <a:solidFill>
            <a:srgbClr val="FFFFFF"/>
          </a:solidFill>
          <a:ln w="12700" cap="flat" cmpd="sng">
            <a:solidFill>
              <a:srgbClr val="004B5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endParaRPr sz="8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1" name="Google Shape;231;p11"/>
          <p:cNvSpPr/>
          <p:nvPr/>
        </p:nvSpPr>
        <p:spPr>
          <a:xfrm rot="10800000" flipH="1">
            <a:off x="2616240" y="3399859"/>
            <a:ext cx="2448000" cy="565500"/>
          </a:xfrm>
          <a:prstGeom prst="foldedCorner">
            <a:avLst>
              <a:gd name="adj" fmla="val 16667"/>
            </a:avLst>
          </a:prstGeom>
          <a:solidFill>
            <a:srgbClr val="FFFFFF"/>
          </a:solidFill>
          <a:ln w="12700" cap="flat" cmpd="sng">
            <a:solidFill>
              <a:srgbClr val="004B5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endParaRPr sz="8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2" name="Google Shape;232;p11"/>
          <p:cNvSpPr/>
          <p:nvPr/>
        </p:nvSpPr>
        <p:spPr>
          <a:xfrm>
            <a:off x="3167753" y="4659706"/>
            <a:ext cx="735242" cy="362753"/>
          </a:xfrm>
          <a:prstGeom prst="flowChartOnlineStorage">
            <a:avLst/>
          </a:prstGeom>
          <a:solidFill>
            <a:srgbClr val="FFFFFF"/>
          </a:solidFill>
          <a:ln w="12700" cap="flat" cmpd="sng">
            <a:solidFill>
              <a:srgbClr val="004B5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endParaRPr sz="8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33" name="Google Shape;233;p11"/>
          <p:cNvCxnSpPr/>
          <p:nvPr/>
        </p:nvCxnSpPr>
        <p:spPr>
          <a:xfrm>
            <a:off x="2410645" y="3270749"/>
            <a:ext cx="5519400" cy="0"/>
          </a:xfrm>
          <a:prstGeom prst="straightConnector1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triangle" w="med" len="med"/>
            <a:tailEnd type="triangle" w="med" len="med"/>
          </a:ln>
        </p:spPr>
      </p:cxnSp>
      <p:cxnSp>
        <p:nvCxnSpPr>
          <p:cNvPr id="234" name="Google Shape;234;p11"/>
          <p:cNvCxnSpPr/>
          <p:nvPr/>
        </p:nvCxnSpPr>
        <p:spPr>
          <a:xfrm>
            <a:off x="3962262" y="4365950"/>
            <a:ext cx="3785100" cy="0"/>
          </a:xfrm>
          <a:prstGeom prst="straightConnector1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triangle" w="med" len="med"/>
            <a:tailEnd type="triangle" w="med" len="med"/>
          </a:ln>
        </p:spPr>
      </p:cxnSp>
      <p:sp>
        <p:nvSpPr>
          <p:cNvPr id="235" name="Google Shape;235;p11"/>
          <p:cNvSpPr/>
          <p:nvPr/>
        </p:nvSpPr>
        <p:spPr>
          <a:xfrm>
            <a:off x="6299035" y="4287850"/>
            <a:ext cx="179700" cy="178200"/>
          </a:xfrm>
          <a:prstGeom prst="flowChartConnec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endParaRPr sz="8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6" name="Google Shape;236;p11"/>
          <p:cNvSpPr/>
          <p:nvPr/>
        </p:nvSpPr>
        <p:spPr>
          <a:xfrm>
            <a:off x="6278231" y="3167666"/>
            <a:ext cx="179700" cy="178200"/>
          </a:xfrm>
          <a:prstGeom prst="flowChartConnec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endParaRPr sz="8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37" name="Google Shape;237;p11"/>
          <p:cNvCxnSpPr/>
          <p:nvPr/>
        </p:nvCxnSpPr>
        <p:spPr>
          <a:xfrm>
            <a:off x="2120214" y="3695415"/>
            <a:ext cx="0" cy="336600"/>
          </a:xfrm>
          <a:prstGeom prst="straightConnector1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triangle" w="med" len="med"/>
            <a:tailEnd type="none" w="sm" len="sm"/>
          </a:ln>
        </p:spPr>
      </p:cxnSp>
      <p:cxnSp>
        <p:nvCxnSpPr>
          <p:cNvPr id="238" name="Google Shape;238;p11"/>
          <p:cNvCxnSpPr/>
          <p:nvPr/>
        </p:nvCxnSpPr>
        <p:spPr>
          <a:xfrm>
            <a:off x="1794776" y="3698589"/>
            <a:ext cx="0" cy="336600"/>
          </a:xfrm>
          <a:prstGeom prst="straightConnector1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239" name="Google Shape;239;p11"/>
          <p:cNvCxnSpPr/>
          <p:nvPr/>
        </p:nvCxnSpPr>
        <p:spPr>
          <a:xfrm>
            <a:off x="2120214" y="4536520"/>
            <a:ext cx="0" cy="833400"/>
          </a:xfrm>
          <a:prstGeom prst="straightConnector1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240" name="Google Shape;240;p11"/>
          <p:cNvCxnSpPr/>
          <p:nvPr/>
        </p:nvCxnSpPr>
        <p:spPr>
          <a:xfrm>
            <a:off x="1794776" y="4539694"/>
            <a:ext cx="0" cy="830100"/>
          </a:xfrm>
          <a:prstGeom prst="straightConnector1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triangle" w="med" len="med"/>
            <a:tailEnd type="none" w="sm" len="sm"/>
          </a:ln>
        </p:spPr>
      </p:cxnSp>
      <p:cxnSp>
        <p:nvCxnSpPr>
          <p:cNvPr id="241" name="Google Shape;241;p11"/>
          <p:cNvCxnSpPr/>
          <p:nvPr/>
        </p:nvCxnSpPr>
        <p:spPr>
          <a:xfrm flipH="1">
            <a:off x="2113960" y="5864129"/>
            <a:ext cx="300" cy="133800"/>
          </a:xfrm>
          <a:prstGeom prst="straightConnector1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242" name="Google Shape;242;p11"/>
          <p:cNvCxnSpPr/>
          <p:nvPr/>
        </p:nvCxnSpPr>
        <p:spPr>
          <a:xfrm>
            <a:off x="1788596" y="5864129"/>
            <a:ext cx="0" cy="136800"/>
          </a:xfrm>
          <a:prstGeom prst="straightConnector1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triangle" w="med" len="med"/>
            <a:tailEnd type="none" w="sm" len="sm"/>
          </a:ln>
        </p:spPr>
      </p:cxnSp>
      <p:cxnSp>
        <p:nvCxnSpPr>
          <p:cNvPr id="243" name="Google Shape;243;p11"/>
          <p:cNvCxnSpPr/>
          <p:nvPr/>
        </p:nvCxnSpPr>
        <p:spPr>
          <a:xfrm>
            <a:off x="2406627" y="4378566"/>
            <a:ext cx="697800" cy="0"/>
          </a:xfrm>
          <a:prstGeom prst="straightConnector1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triangle" w="med" len="med"/>
            <a:tailEnd type="none" w="sm" len="sm"/>
          </a:ln>
        </p:spPr>
      </p:cxnSp>
      <p:cxnSp>
        <p:nvCxnSpPr>
          <p:cNvPr id="244" name="Google Shape;244;p11"/>
          <p:cNvCxnSpPr>
            <a:endCxn id="245" idx="1"/>
          </p:cNvCxnSpPr>
          <p:nvPr/>
        </p:nvCxnSpPr>
        <p:spPr>
          <a:xfrm>
            <a:off x="2414468" y="4157102"/>
            <a:ext cx="586800" cy="1800"/>
          </a:xfrm>
          <a:prstGeom prst="straightConnector1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246" name="Google Shape;246;p11"/>
          <p:cNvCxnSpPr/>
          <p:nvPr/>
        </p:nvCxnSpPr>
        <p:spPr>
          <a:xfrm rot="10800000">
            <a:off x="2312363" y="4536654"/>
            <a:ext cx="895200" cy="159600"/>
          </a:xfrm>
          <a:prstGeom prst="bentConnector3">
            <a:avLst>
              <a:gd name="adj1" fmla="val 99363"/>
            </a:avLst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247" name="Google Shape;247;p11"/>
          <p:cNvCxnSpPr/>
          <p:nvPr/>
        </p:nvCxnSpPr>
        <p:spPr>
          <a:xfrm>
            <a:off x="2255571" y="4537983"/>
            <a:ext cx="919500" cy="257400"/>
          </a:xfrm>
          <a:prstGeom prst="bentConnector3">
            <a:avLst>
              <a:gd name="adj1" fmla="val 1929"/>
            </a:avLst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248" name="Google Shape;248;p11"/>
          <p:cNvSpPr/>
          <p:nvPr/>
        </p:nvSpPr>
        <p:spPr>
          <a:xfrm>
            <a:off x="2056997" y="3802445"/>
            <a:ext cx="135300" cy="129600"/>
          </a:xfrm>
          <a:prstGeom prst="flowChartConnec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endParaRPr sz="8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9" name="Google Shape;249;p11"/>
          <p:cNvSpPr/>
          <p:nvPr/>
        </p:nvSpPr>
        <p:spPr>
          <a:xfrm>
            <a:off x="1728786" y="3804049"/>
            <a:ext cx="135300" cy="129600"/>
          </a:xfrm>
          <a:prstGeom prst="flowChartConnec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endParaRPr sz="8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0" name="Google Shape;250;p11"/>
          <p:cNvSpPr/>
          <p:nvPr/>
        </p:nvSpPr>
        <p:spPr>
          <a:xfrm>
            <a:off x="2051697" y="4868002"/>
            <a:ext cx="135300" cy="129600"/>
          </a:xfrm>
          <a:prstGeom prst="flowChartConnec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endParaRPr sz="8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1" name="Google Shape;251;p11"/>
          <p:cNvSpPr/>
          <p:nvPr/>
        </p:nvSpPr>
        <p:spPr>
          <a:xfrm>
            <a:off x="1723486" y="4869607"/>
            <a:ext cx="135300" cy="129600"/>
          </a:xfrm>
          <a:prstGeom prst="flowChartConnec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endParaRPr sz="8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2" name="Google Shape;252;p11"/>
          <p:cNvSpPr/>
          <p:nvPr/>
        </p:nvSpPr>
        <p:spPr>
          <a:xfrm>
            <a:off x="2630546" y="4093342"/>
            <a:ext cx="135300" cy="129600"/>
          </a:xfrm>
          <a:prstGeom prst="flowChartConnec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endParaRPr sz="8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3" name="Google Shape;253;p11"/>
          <p:cNvSpPr/>
          <p:nvPr/>
        </p:nvSpPr>
        <p:spPr>
          <a:xfrm>
            <a:off x="2625264" y="4320423"/>
            <a:ext cx="135300" cy="129600"/>
          </a:xfrm>
          <a:prstGeom prst="flowChartConnector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endParaRPr sz="8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4" name="Google Shape;254;p11"/>
          <p:cNvSpPr txBox="1"/>
          <p:nvPr/>
        </p:nvSpPr>
        <p:spPr>
          <a:xfrm>
            <a:off x="6162656" y="4212061"/>
            <a:ext cx="4524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   )</a:t>
            </a:r>
            <a:endParaRPr/>
          </a:p>
        </p:txBody>
      </p:sp>
      <p:sp>
        <p:nvSpPr>
          <p:cNvPr id="255" name="Google Shape;255;p11"/>
          <p:cNvSpPr txBox="1"/>
          <p:nvPr/>
        </p:nvSpPr>
        <p:spPr>
          <a:xfrm>
            <a:off x="6145346" y="3086607"/>
            <a:ext cx="4524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   )</a:t>
            </a:r>
            <a:endParaRPr/>
          </a:p>
        </p:txBody>
      </p:sp>
      <p:sp>
        <p:nvSpPr>
          <p:cNvPr id="256" name="Google Shape;256;p11"/>
          <p:cNvSpPr txBox="1"/>
          <p:nvPr/>
        </p:nvSpPr>
        <p:spPr>
          <a:xfrm rot="-5400000">
            <a:off x="1663609" y="3692807"/>
            <a:ext cx="247200" cy="2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ru-RU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)</a:t>
            </a:r>
            <a:endParaRPr/>
          </a:p>
        </p:txBody>
      </p:sp>
      <p:sp>
        <p:nvSpPr>
          <p:cNvPr id="257" name="Google Shape;257;p11"/>
          <p:cNvSpPr txBox="1"/>
          <p:nvPr/>
        </p:nvSpPr>
        <p:spPr>
          <a:xfrm rot="-5400000">
            <a:off x="1662663" y="4760294"/>
            <a:ext cx="247200" cy="2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ru-RU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)</a:t>
            </a:r>
            <a:endParaRPr/>
          </a:p>
        </p:txBody>
      </p:sp>
      <p:sp>
        <p:nvSpPr>
          <p:cNvPr id="258" name="Google Shape;258;p11"/>
          <p:cNvSpPr txBox="1"/>
          <p:nvPr/>
        </p:nvSpPr>
        <p:spPr>
          <a:xfrm rot="5400000">
            <a:off x="2009165" y="3828482"/>
            <a:ext cx="247200" cy="2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ru-RU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)</a:t>
            </a:r>
            <a:endParaRPr/>
          </a:p>
        </p:txBody>
      </p:sp>
      <p:sp>
        <p:nvSpPr>
          <p:cNvPr id="259" name="Google Shape;259;p11"/>
          <p:cNvSpPr txBox="1"/>
          <p:nvPr/>
        </p:nvSpPr>
        <p:spPr>
          <a:xfrm rot="5400000">
            <a:off x="2006401" y="4897375"/>
            <a:ext cx="247200" cy="2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ru-RU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)</a:t>
            </a:r>
            <a:endParaRPr/>
          </a:p>
        </p:txBody>
      </p:sp>
      <p:sp>
        <p:nvSpPr>
          <p:cNvPr id="260" name="Google Shape;260;p11"/>
          <p:cNvSpPr txBox="1"/>
          <p:nvPr/>
        </p:nvSpPr>
        <p:spPr>
          <a:xfrm rot="10800000">
            <a:off x="2494730" y="4286877"/>
            <a:ext cx="247200" cy="2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ru-RU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)</a:t>
            </a:r>
            <a:endParaRPr/>
          </a:p>
        </p:txBody>
      </p:sp>
      <p:sp>
        <p:nvSpPr>
          <p:cNvPr id="261" name="Google Shape;261;p11"/>
          <p:cNvSpPr txBox="1"/>
          <p:nvPr/>
        </p:nvSpPr>
        <p:spPr>
          <a:xfrm>
            <a:off x="2646063" y="4037458"/>
            <a:ext cx="247200" cy="2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ru-RU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)</a:t>
            </a:r>
            <a:endParaRPr/>
          </a:p>
        </p:txBody>
      </p:sp>
      <p:sp>
        <p:nvSpPr>
          <p:cNvPr id="262" name="Google Shape;262;p11"/>
          <p:cNvSpPr txBox="1"/>
          <p:nvPr/>
        </p:nvSpPr>
        <p:spPr>
          <a:xfrm>
            <a:off x="2651777" y="5410894"/>
            <a:ext cx="8292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ru-RU"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vCPU - 16 </a:t>
            </a:r>
            <a:endParaRPr sz="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ru-RU"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vRAM - 100 Gb </a:t>
            </a:r>
            <a:endParaRPr sz="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ru-RU"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SSD - 170 Gb </a:t>
            </a:r>
            <a:endParaRPr sz="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ru-RU"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HDD - 155 Gb </a:t>
            </a:r>
            <a:endParaRPr sz="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63" name="Google Shape;263;p11"/>
          <p:cNvGrpSpPr/>
          <p:nvPr/>
        </p:nvGrpSpPr>
        <p:grpSpPr>
          <a:xfrm>
            <a:off x="5574879" y="3706093"/>
            <a:ext cx="496662" cy="263127"/>
            <a:chOff x="4295810" y="2436343"/>
            <a:chExt cx="358032" cy="200203"/>
          </a:xfrm>
        </p:grpSpPr>
        <p:sp>
          <p:nvSpPr>
            <p:cNvPr id="264" name="Google Shape;264;p11"/>
            <p:cNvSpPr/>
            <p:nvPr/>
          </p:nvSpPr>
          <p:spPr>
            <a:xfrm>
              <a:off x="4295810" y="2436343"/>
              <a:ext cx="358032" cy="200203"/>
            </a:xfrm>
            <a:prstGeom prst="leftRightArrow">
              <a:avLst>
                <a:gd name="adj1" fmla="val 50000"/>
                <a:gd name="adj2" fmla="val 50000"/>
              </a:avLst>
            </a:prstGeom>
            <a:solidFill>
              <a:srgbClr val="FFFFFF"/>
            </a:solidFill>
            <a:ln w="12700" cap="flat" cmpd="sng">
              <a:solidFill>
                <a:srgbClr val="004B5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endParaRPr sz="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5" name="Google Shape;265;p11"/>
            <p:cNvSpPr txBox="1"/>
            <p:nvPr/>
          </p:nvSpPr>
          <p:spPr>
            <a:xfrm>
              <a:off x="4352950" y="2446203"/>
              <a:ext cx="253297" cy="16392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lang="ru-RU" sz="8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vpn</a:t>
              </a:r>
              <a:endPara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66" name="Google Shape;266;p11"/>
          <p:cNvGrpSpPr/>
          <p:nvPr/>
        </p:nvGrpSpPr>
        <p:grpSpPr>
          <a:xfrm>
            <a:off x="7091061" y="3702284"/>
            <a:ext cx="496662" cy="263127"/>
            <a:chOff x="5436935" y="2436343"/>
            <a:chExt cx="358032" cy="200203"/>
          </a:xfrm>
        </p:grpSpPr>
        <p:sp>
          <p:nvSpPr>
            <p:cNvPr id="267" name="Google Shape;267;p11"/>
            <p:cNvSpPr/>
            <p:nvPr/>
          </p:nvSpPr>
          <p:spPr>
            <a:xfrm>
              <a:off x="5436935" y="2436343"/>
              <a:ext cx="358032" cy="200203"/>
            </a:xfrm>
            <a:prstGeom prst="leftRightArrow">
              <a:avLst>
                <a:gd name="adj1" fmla="val 50000"/>
                <a:gd name="adj2" fmla="val 50000"/>
              </a:avLst>
            </a:prstGeom>
            <a:solidFill>
              <a:srgbClr val="FFFFFF"/>
            </a:solidFill>
            <a:ln w="12700" cap="flat" cmpd="sng">
              <a:solidFill>
                <a:srgbClr val="004B5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endParaRPr sz="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8" name="Google Shape;268;p11"/>
            <p:cNvSpPr txBox="1"/>
            <p:nvPr/>
          </p:nvSpPr>
          <p:spPr>
            <a:xfrm>
              <a:off x="5494835" y="2449095"/>
              <a:ext cx="253297" cy="1639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lang="ru-RU" sz="8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vpn</a:t>
              </a:r>
              <a:endPara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69" name="Google Shape;269;p11"/>
          <p:cNvSpPr txBox="1"/>
          <p:nvPr/>
        </p:nvSpPr>
        <p:spPr>
          <a:xfrm>
            <a:off x="2651777" y="3409070"/>
            <a:ext cx="8292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ru-RU"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vCPU - 38 </a:t>
            </a:r>
            <a:endParaRPr sz="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ru-RU"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vRAM - 212 Gb </a:t>
            </a:r>
            <a:endParaRPr sz="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ru-RU"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SSD - 205 Gb </a:t>
            </a:r>
            <a:endParaRPr sz="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ru-RU"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HDD - 868 Gb </a:t>
            </a:r>
            <a:endParaRPr sz="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0" name="Google Shape;270;p11"/>
          <p:cNvSpPr txBox="1"/>
          <p:nvPr/>
        </p:nvSpPr>
        <p:spPr>
          <a:xfrm>
            <a:off x="3158746" y="4696487"/>
            <a:ext cx="6816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ru-RU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Файловый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ru-RU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архив</a:t>
            </a:r>
            <a:endParaRPr/>
          </a:p>
        </p:txBody>
      </p:sp>
      <p:sp>
        <p:nvSpPr>
          <p:cNvPr id="271" name="Google Shape;271;p11"/>
          <p:cNvSpPr txBox="1"/>
          <p:nvPr/>
        </p:nvSpPr>
        <p:spPr>
          <a:xfrm>
            <a:off x="1767282" y="6044910"/>
            <a:ext cx="321000" cy="2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ru-RU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БД</a:t>
            </a:r>
            <a:endParaRPr/>
          </a:p>
        </p:txBody>
      </p:sp>
      <p:sp>
        <p:nvSpPr>
          <p:cNvPr id="272" name="Google Shape;272;p11"/>
          <p:cNvSpPr txBox="1"/>
          <p:nvPr/>
        </p:nvSpPr>
        <p:spPr>
          <a:xfrm>
            <a:off x="1321106" y="2984416"/>
            <a:ext cx="396300" cy="2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ru-RU" sz="800" b="0" i="0" u="sng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VM1</a:t>
            </a:r>
            <a:endParaRPr sz="800" b="0" i="0" u="sng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3" name="Google Shape;273;p11"/>
          <p:cNvSpPr txBox="1"/>
          <p:nvPr/>
        </p:nvSpPr>
        <p:spPr>
          <a:xfrm>
            <a:off x="1320396" y="5170268"/>
            <a:ext cx="396300" cy="2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ru-RU" sz="800" b="0" i="0" u="sng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VM2</a:t>
            </a:r>
            <a:endParaRPr sz="800" b="0" i="0" u="sng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4" name="Google Shape;274;p11"/>
          <p:cNvSpPr txBox="1"/>
          <p:nvPr/>
        </p:nvSpPr>
        <p:spPr>
          <a:xfrm>
            <a:off x="1714097" y="3346685"/>
            <a:ext cx="556500" cy="2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ru-RU" sz="8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Apache</a:t>
            </a:r>
            <a:endParaRPr sz="8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5" name="Google Shape;275;p11"/>
          <p:cNvSpPr txBox="1"/>
          <p:nvPr/>
        </p:nvSpPr>
        <p:spPr>
          <a:xfrm>
            <a:off x="1635342" y="4181430"/>
            <a:ext cx="726600" cy="2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ru-RU" sz="8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1С:Сервер</a:t>
            </a:r>
            <a:endParaRPr/>
          </a:p>
        </p:txBody>
      </p:sp>
      <p:sp>
        <p:nvSpPr>
          <p:cNvPr id="276" name="Google Shape;276;p11"/>
          <p:cNvSpPr txBox="1"/>
          <p:nvPr/>
        </p:nvSpPr>
        <p:spPr>
          <a:xfrm>
            <a:off x="3202052" y="4191103"/>
            <a:ext cx="635100" cy="2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ru-RU" sz="8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1С:Шина</a:t>
            </a:r>
            <a:endParaRPr/>
          </a:p>
        </p:txBody>
      </p:sp>
      <p:sp>
        <p:nvSpPr>
          <p:cNvPr id="277" name="Google Shape;277;p11"/>
          <p:cNvSpPr txBox="1"/>
          <p:nvPr/>
        </p:nvSpPr>
        <p:spPr>
          <a:xfrm>
            <a:off x="1672940" y="5512793"/>
            <a:ext cx="625500" cy="2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ru-RU" sz="8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Postgres</a:t>
            </a:r>
            <a:endParaRPr sz="8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8" name="Google Shape;278;p11"/>
          <p:cNvSpPr txBox="1"/>
          <p:nvPr/>
        </p:nvSpPr>
        <p:spPr>
          <a:xfrm>
            <a:off x="7713066" y="3899747"/>
            <a:ext cx="282600" cy="2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ru-RU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IS</a:t>
            </a:r>
            <a:endParaRPr sz="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9" name="Google Shape;279;p11"/>
          <p:cNvSpPr txBox="1"/>
          <p:nvPr/>
        </p:nvSpPr>
        <p:spPr>
          <a:xfrm>
            <a:off x="8181755" y="4258651"/>
            <a:ext cx="401100" cy="2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ru-RU" sz="8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EBD</a:t>
            </a:r>
            <a:endParaRPr sz="8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0" name="Google Shape;280;p11"/>
          <p:cNvSpPr txBox="1"/>
          <p:nvPr/>
        </p:nvSpPr>
        <p:spPr>
          <a:xfrm>
            <a:off x="8204336" y="4851022"/>
            <a:ext cx="401100" cy="2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ru-RU" sz="8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TMS</a:t>
            </a:r>
            <a:endParaRPr sz="8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1" name="Google Shape;281;p11"/>
          <p:cNvSpPr txBox="1"/>
          <p:nvPr/>
        </p:nvSpPr>
        <p:spPr>
          <a:xfrm>
            <a:off x="8123518" y="5444220"/>
            <a:ext cx="527700" cy="2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ru-RU" sz="8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EXCEL</a:t>
            </a:r>
            <a:endParaRPr sz="8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2" name="Google Shape;282;p11"/>
          <p:cNvSpPr/>
          <p:nvPr/>
        </p:nvSpPr>
        <p:spPr>
          <a:xfrm>
            <a:off x="7852646" y="4191273"/>
            <a:ext cx="193860" cy="128628"/>
          </a:xfrm>
          <a:prstGeom prst="flowChartTerminator">
            <a:avLst/>
          </a:prstGeom>
          <a:solidFill>
            <a:srgbClr val="FFFFFF"/>
          </a:solidFill>
          <a:ln w="12700" cap="flat" cmpd="sng">
            <a:solidFill>
              <a:srgbClr val="004B5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endParaRPr sz="8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3" name="Google Shape;283;p11"/>
          <p:cNvSpPr/>
          <p:nvPr/>
        </p:nvSpPr>
        <p:spPr>
          <a:xfrm>
            <a:off x="7852646" y="4407263"/>
            <a:ext cx="193860" cy="128628"/>
          </a:xfrm>
          <a:prstGeom prst="flowChartTerminator">
            <a:avLst/>
          </a:prstGeom>
          <a:solidFill>
            <a:srgbClr val="FFFFFF"/>
          </a:solidFill>
          <a:ln w="12700" cap="flat" cmpd="sng">
            <a:solidFill>
              <a:srgbClr val="004B5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endParaRPr sz="8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4" name="Google Shape;284;p11"/>
          <p:cNvSpPr/>
          <p:nvPr/>
        </p:nvSpPr>
        <p:spPr>
          <a:xfrm>
            <a:off x="7847154" y="4770300"/>
            <a:ext cx="193860" cy="128628"/>
          </a:xfrm>
          <a:prstGeom prst="flowChartTerminator">
            <a:avLst/>
          </a:prstGeom>
          <a:solidFill>
            <a:srgbClr val="FFFFFF"/>
          </a:solidFill>
          <a:ln w="12700" cap="flat" cmpd="sng">
            <a:solidFill>
              <a:srgbClr val="004B5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endParaRPr sz="8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5" name="Google Shape;285;p11"/>
          <p:cNvSpPr/>
          <p:nvPr/>
        </p:nvSpPr>
        <p:spPr>
          <a:xfrm>
            <a:off x="7847154" y="4986290"/>
            <a:ext cx="193860" cy="128628"/>
          </a:xfrm>
          <a:prstGeom prst="flowChartTerminator">
            <a:avLst/>
          </a:prstGeom>
          <a:solidFill>
            <a:srgbClr val="FFFFFF"/>
          </a:solidFill>
          <a:ln w="12700" cap="flat" cmpd="sng">
            <a:solidFill>
              <a:srgbClr val="004B5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endParaRPr sz="8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6" name="Google Shape;286;p11"/>
          <p:cNvSpPr/>
          <p:nvPr/>
        </p:nvSpPr>
        <p:spPr>
          <a:xfrm>
            <a:off x="7847774" y="5373977"/>
            <a:ext cx="193860" cy="128628"/>
          </a:xfrm>
          <a:prstGeom prst="flowChartTerminator">
            <a:avLst/>
          </a:prstGeom>
          <a:solidFill>
            <a:srgbClr val="FFFFFF"/>
          </a:solidFill>
          <a:ln w="12700" cap="flat" cmpd="sng">
            <a:solidFill>
              <a:srgbClr val="004B5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endParaRPr sz="8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7" name="Google Shape;287;p11"/>
          <p:cNvSpPr/>
          <p:nvPr/>
        </p:nvSpPr>
        <p:spPr>
          <a:xfrm>
            <a:off x="7847774" y="5589967"/>
            <a:ext cx="193860" cy="128628"/>
          </a:xfrm>
          <a:prstGeom prst="flowChartTerminator">
            <a:avLst/>
          </a:prstGeom>
          <a:solidFill>
            <a:srgbClr val="FFFFFF"/>
          </a:solidFill>
          <a:ln w="12700" cap="flat" cmpd="sng">
            <a:solidFill>
              <a:srgbClr val="004B5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endParaRPr sz="8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8" name="Google Shape;288;p11"/>
          <p:cNvSpPr/>
          <p:nvPr/>
        </p:nvSpPr>
        <p:spPr>
          <a:xfrm>
            <a:off x="1460125" y="4119144"/>
            <a:ext cx="193860" cy="128628"/>
          </a:xfrm>
          <a:prstGeom prst="flowChartTerminator">
            <a:avLst/>
          </a:prstGeom>
          <a:solidFill>
            <a:srgbClr val="FFFFFF"/>
          </a:solidFill>
          <a:ln w="12700" cap="flat" cmpd="sng">
            <a:solidFill>
              <a:srgbClr val="004B5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endParaRPr sz="8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9" name="Google Shape;289;p11"/>
          <p:cNvSpPr/>
          <p:nvPr/>
        </p:nvSpPr>
        <p:spPr>
          <a:xfrm>
            <a:off x="1460125" y="4335134"/>
            <a:ext cx="193860" cy="128628"/>
          </a:xfrm>
          <a:prstGeom prst="flowChartTerminator">
            <a:avLst/>
          </a:prstGeom>
          <a:solidFill>
            <a:srgbClr val="FFFFFF"/>
          </a:solidFill>
          <a:ln w="12700" cap="flat" cmpd="sng">
            <a:solidFill>
              <a:srgbClr val="004B5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endParaRPr sz="8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0" name="Google Shape;290;p11"/>
          <p:cNvSpPr/>
          <p:nvPr/>
        </p:nvSpPr>
        <p:spPr>
          <a:xfrm>
            <a:off x="1453087" y="3267165"/>
            <a:ext cx="193860" cy="128628"/>
          </a:xfrm>
          <a:prstGeom prst="flowChartTerminator">
            <a:avLst/>
          </a:prstGeom>
          <a:solidFill>
            <a:srgbClr val="FFFFFF"/>
          </a:solidFill>
          <a:ln w="12700" cap="flat" cmpd="sng">
            <a:solidFill>
              <a:srgbClr val="004B5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endParaRPr sz="8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1" name="Google Shape;291;p11"/>
          <p:cNvSpPr/>
          <p:nvPr/>
        </p:nvSpPr>
        <p:spPr>
          <a:xfrm>
            <a:off x="1453087" y="3483154"/>
            <a:ext cx="193860" cy="128628"/>
          </a:xfrm>
          <a:prstGeom prst="flowChartTerminator">
            <a:avLst/>
          </a:prstGeom>
          <a:solidFill>
            <a:srgbClr val="FFFFFF"/>
          </a:solidFill>
          <a:ln w="12700" cap="flat" cmpd="sng">
            <a:solidFill>
              <a:srgbClr val="004B5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endParaRPr sz="8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2" name="Google Shape;292;p11"/>
          <p:cNvSpPr/>
          <p:nvPr/>
        </p:nvSpPr>
        <p:spPr>
          <a:xfrm>
            <a:off x="1455422" y="5448810"/>
            <a:ext cx="193860" cy="128628"/>
          </a:xfrm>
          <a:prstGeom prst="flowChartTerminator">
            <a:avLst/>
          </a:prstGeom>
          <a:solidFill>
            <a:srgbClr val="FFFFFF"/>
          </a:solidFill>
          <a:ln w="12700" cap="flat" cmpd="sng">
            <a:solidFill>
              <a:srgbClr val="004B5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endParaRPr sz="8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3" name="Google Shape;293;p11"/>
          <p:cNvSpPr/>
          <p:nvPr/>
        </p:nvSpPr>
        <p:spPr>
          <a:xfrm>
            <a:off x="1455422" y="5664798"/>
            <a:ext cx="193860" cy="128628"/>
          </a:xfrm>
          <a:prstGeom prst="flowChartTerminator">
            <a:avLst/>
          </a:prstGeom>
          <a:solidFill>
            <a:srgbClr val="FFFFFF"/>
          </a:solidFill>
          <a:ln w="12700" cap="flat" cmpd="sng">
            <a:solidFill>
              <a:srgbClr val="004B5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endParaRPr sz="8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5" name="Google Shape;245;p11"/>
          <p:cNvSpPr/>
          <p:nvPr/>
        </p:nvSpPr>
        <p:spPr>
          <a:xfrm>
            <a:off x="3001268" y="4094588"/>
            <a:ext cx="193860" cy="128628"/>
          </a:xfrm>
          <a:prstGeom prst="flowChartTerminator">
            <a:avLst/>
          </a:prstGeom>
          <a:solidFill>
            <a:srgbClr val="FFFFFF"/>
          </a:solidFill>
          <a:ln w="12700" cap="flat" cmpd="sng">
            <a:solidFill>
              <a:srgbClr val="004B5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endParaRPr sz="8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4" name="Google Shape;294;p11"/>
          <p:cNvSpPr/>
          <p:nvPr/>
        </p:nvSpPr>
        <p:spPr>
          <a:xfrm>
            <a:off x="3001268" y="4310577"/>
            <a:ext cx="193860" cy="128628"/>
          </a:xfrm>
          <a:prstGeom prst="flowChartTerminator">
            <a:avLst/>
          </a:prstGeom>
          <a:solidFill>
            <a:srgbClr val="FFFFFF"/>
          </a:solidFill>
          <a:ln w="12700" cap="flat" cmpd="sng">
            <a:solidFill>
              <a:srgbClr val="004B5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endParaRPr sz="8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5" name="Google Shape;295;p11"/>
          <p:cNvSpPr txBox="1"/>
          <p:nvPr/>
        </p:nvSpPr>
        <p:spPr>
          <a:xfrm>
            <a:off x="3601777" y="3488165"/>
            <a:ext cx="12603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ru-RU"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Linux Ubuntu 20.04.5 LTS </a:t>
            </a:r>
            <a:endParaRPr sz="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ru-RU"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Debian GNU/Linux 11.7 </a:t>
            </a:r>
            <a:endParaRPr sz="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ru-RU"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Ubuntu 20.04.6 LTS</a:t>
            </a:r>
            <a:endParaRPr sz="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6" name="Google Shape;296;p11"/>
          <p:cNvSpPr txBox="1"/>
          <p:nvPr/>
        </p:nvSpPr>
        <p:spPr>
          <a:xfrm>
            <a:off x="3602344" y="5563177"/>
            <a:ext cx="12603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ru-RU"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Linux Ubuntu 20.04.5 LTS </a:t>
            </a:r>
            <a:endParaRPr sz="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ru-RU"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Debian GNU/Linux 11.7 </a:t>
            </a:r>
            <a:endParaRPr sz="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12"/>
          <p:cNvSpPr txBox="1">
            <a:spLocks noGrp="1"/>
          </p:cNvSpPr>
          <p:nvPr>
            <p:ph type="title"/>
          </p:nvPr>
        </p:nvSpPr>
        <p:spPr>
          <a:xfrm>
            <a:off x="1358536" y="41090"/>
            <a:ext cx="9595685" cy="979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Quattrocento Sans"/>
              <a:buNone/>
            </a:pPr>
            <a:r>
              <a:rPr lang="ru-RU" dirty="0"/>
              <a:t>Управление проектом</a:t>
            </a:r>
            <a:endParaRPr dirty="0"/>
          </a:p>
        </p:txBody>
      </p:sp>
      <p:sp>
        <p:nvSpPr>
          <p:cNvPr id="304" name="Google Shape;304;p12"/>
          <p:cNvSpPr txBox="1">
            <a:spLocks noGrp="1"/>
          </p:cNvSpPr>
          <p:nvPr>
            <p:ph type="body" idx="1"/>
          </p:nvPr>
        </p:nvSpPr>
        <p:spPr>
          <a:xfrm>
            <a:off x="986825" y="1183697"/>
            <a:ext cx="115569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Arial"/>
              <a:buNone/>
            </a:pPr>
            <a:r>
              <a:rPr lang="ru-RU" sz="1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«Управлять - значит предвидеть» - </a:t>
            </a:r>
            <a:r>
              <a:rPr lang="ru-RU" sz="1200" b="0" i="1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Екатерина II </a:t>
            </a:r>
            <a:endParaRPr sz="1600" i="1">
              <a:solidFill>
                <a:schemeClr val="accent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6" name="Google Shape;306;p12"/>
          <p:cNvSpPr txBox="1">
            <a:spLocks noGrp="1"/>
          </p:cNvSpPr>
          <p:nvPr>
            <p:ph type="body" idx="3"/>
          </p:nvPr>
        </p:nvSpPr>
        <p:spPr>
          <a:xfrm>
            <a:off x="916563" y="2010975"/>
            <a:ext cx="9438600" cy="348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⮚"/>
            </a:pPr>
            <a:r>
              <a:rPr lang="ru-RU" sz="1800" b="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Гибридная проектная методология (гибко реагируем на изменения, но отслеживаем сроки и бюджет)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⮚"/>
            </a:pPr>
            <a:r>
              <a:rPr lang="ru-RU" sz="1800" b="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План коммуникаций (еженедельно 2 Проектных комитета, раз в 2 недели Управляющий комитет)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⮚"/>
            </a:pPr>
            <a:r>
              <a:rPr lang="ru-RU" sz="1800" b="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Общий репозиторий, гугл мит, чат в телеграмм, прямые коммуникации между всеми членами команды с обязательной фиксацией решений в протоколах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⮚"/>
            </a:pPr>
            <a:r>
              <a:rPr lang="ru-RU" sz="1800" b="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Документирование: протоколирование решений, матрица требований, спецификации требований, диаграммы БП, инструкции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⮚"/>
            </a:pPr>
            <a:r>
              <a:rPr lang="ru-RU" sz="1800" b="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Моделирование любых сложных вопросов и принятие решений через демонстрацию на  1С всем заинтересованным ключевым лицам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⮚"/>
            </a:pPr>
            <a:r>
              <a:rPr lang="ru-RU" sz="1800" b="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Включение 1 линии поддержки ИТ СМЗ  в проект</a:t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307" name="Google Shape;307;p12"/>
          <p:cNvSpPr txBox="1">
            <a:spLocks noGrp="1"/>
          </p:cNvSpPr>
          <p:nvPr>
            <p:ph type="sldNum" idx="12"/>
          </p:nvPr>
        </p:nvSpPr>
        <p:spPr>
          <a:xfrm>
            <a:off x="11658600" y="6366867"/>
            <a:ext cx="533400" cy="4911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1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9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NewSMZ">
      <a:dk1>
        <a:srgbClr val="333333"/>
      </a:dk1>
      <a:lt1>
        <a:srgbClr val="FFFFFF"/>
      </a:lt1>
      <a:dk2>
        <a:srgbClr val="333333"/>
      </a:dk2>
      <a:lt2>
        <a:srgbClr val="FFFFFF"/>
      </a:lt2>
      <a:accent1>
        <a:srgbClr val="B6B6B5"/>
      </a:accent1>
      <a:accent2>
        <a:srgbClr val="57B6B3"/>
      </a:accent2>
      <a:accent3>
        <a:srgbClr val="145969"/>
      </a:accent3>
      <a:accent4>
        <a:srgbClr val="39AC39"/>
      </a:accent4>
      <a:accent5>
        <a:srgbClr val="AD2D2D"/>
      </a:accent5>
      <a:accent6>
        <a:srgbClr val="D2AD31"/>
      </a:accent6>
      <a:hlink>
        <a:srgbClr val="6DCEC2"/>
      </a:hlink>
      <a:folHlink>
        <a:srgbClr val="96DEE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399</TotalTime>
  <Words>1476</Words>
  <Application>Microsoft Office PowerPoint</Application>
  <PresentationFormat>Широкоэкранный</PresentationFormat>
  <Paragraphs>302</Paragraphs>
  <Slides>19</Slides>
  <Notes>19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34" baseType="lpstr">
      <vt:lpstr>Segoe UI </vt:lpstr>
      <vt:lpstr>Segoe UI</vt:lpstr>
      <vt:lpstr>Proxima Nova Semibold</vt:lpstr>
      <vt:lpstr>Wingdings</vt:lpstr>
      <vt:lpstr>Noto Sans Symbols</vt:lpstr>
      <vt:lpstr>Quattrocento Sans</vt:lpstr>
      <vt:lpstr>Segoe UI Semibold (Headings)</vt:lpstr>
      <vt:lpstr>Calibri</vt:lpstr>
      <vt:lpstr>Montserrat</vt:lpstr>
      <vt:lpstr>Times New Roman</vt:lpstr>
      <vt:lpstr>Arial</vt:lpstr>
      <vt:lpstr>Noto Sans</vt:lpstr>
      <vt:lpstr>Segoe UI Body</vt:lpstr>
      <vt:lpstr>Proxima Nova</vt:lpstr>
      <vt:lpstr>Тема Office</vt:lpstr>
      <vt:lpstr>Ускоренный переход «Самарского металлургического завода» c зарубежной ERP-системы на платформу 1С  13.10.2023</vt:lpstr>
      <vt:lpstr>Самарский металлургический завод – факты и цифры</vt:lpstr>
      <vt:lpstr>Предпосылки внедрения- задолго до коллапса</vt:lpstr>
      <vt:lpstr>Этапы проекта </vt:lpstr>
      <vt:lpstr>Периметр проекта</vt:lpstr>
      <vt:lpstr>Дорожная карта внедрения</vt:lpstr>
      <vt:lpstr>Текущая ИТ архитектура  </vt:lpstr>
      <vt:lpstr>Серверная архитектура на текущий момент </vt:lpstr>
      <vt:lpstr>Управление проектом</vt:lpstr>
      <vt:lpstr>Результаты 1-го и начала 2-го горизонта внедрения</vt:lpstr>
      <vt:lpstr>2 горизонт: текущие результаты</vt:lpstr>
      <vt:lpstr> Период закрытия месяца (бухгалтерский учет)</vt:lpstr>
      <vt:lpstr>Направления дальнейшего развития автоматизации -  2 горизонт 2023</vt:lpstr>
      <vt:lpstr>Направления дальнейшего развития автоматизации – 3 горизонт 2024</vt:lpstr>
      <vt:lpstr>Факторы успеха</vt:lpstr>
      <vt:lpstr>Советы компаниям, которым предстоит подобный переход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Ускоренный переход «Самарского металлургического завода» c зарубежной ERP-системы на платформу 1С  16.05.2023</dc:title>
  <dc:creator>Кудряшова Мария Игоревна</dc:creator>
  <cp:lastModifiedBy>Павлов Андрей</cp:lastModifiedBy>
  <cp:revision>10</cp:revision>
  <dcterms:created xsi:type="dcterms:W3CDTF">2023-01-25T08:47:41Z</dcterms:created>
  <dcterms:modified xsi:type="dcterms:W3CDTF">2023-10-10T08:08:05Z</dcterms:modified>
</cp:coreProperties>
</file>